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94660"/>
  </p:normalViewPr>
  <p:slideViewPr>
    <p:cSldViewPr snapToGrid="0">
      <p:cViewPr varScale="1">
        <p:scale>
          <a:sx n="185" d="100"/>
          <a:sy n="185" d="100"/>
        </p:scale>
        <p:origin x="112"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9458AE-1D57-4B8A-8989-5F941C58F3D0}" type="datetimeFigureOut">
              <a:rPr lang="en-US" smtClean="0"/>
              <a:t>4/28/2026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997ABF-6D73-4AC0-9580-360F10F23481}" type="slidenum">
              <a:rPr lang="en-US" smtClean="0"/>
              <a:t>‹#›</a:t>
            </a:fld>
            <a:endParaRPr lang="en-US"/>
          </a:p>
        </p:txBody>
      </p:sp>
    </p:spTree>
    <p:extLst>
      <p:ext uri="{BB962C8B-B14F-4D97-AF65-F5344CB8AC3E}">
        <p14:creationId xmlns:p14="http://schemas.microsoft.com/office/powerpoint/2010/main" val="2272878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g"/><Relationship Id="rId7" Type="http://schemas.openxmlformats.org/officeDocument/2006/relationships/image" Target="../media/image19.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9.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00000">
              <a:alpha val="65000"/>
            </a:srgbClr>
          </a:solidFill>
          <a:ln/>
        </p:spPr>
        <p:txBody>
          <a:bodyPr/>
          <a:lstStyle/>
          <a:p>
            <a:endParaRPr lang="en-US"/>
          </a:p>
        </p:txBody>
      </p:sp>
      <p:sp>
        <p:nvSpPr>
          <p:cNvPr id="3" name="Text 1"/>
          <p:cNvSpPr/>
          <p:nvPr/>
        </p:nvSpPr>
        <p:spPr>
          <a:xfrm>
            <a:off x="640080" y="640080"/>
            <a:ext cx="5943600" cy="2926080"/>
          </a:xfrm>
          <a:prstGeom prst="rect">
            <a:avLst/>
          </a:prstGeom>
          <a:noFill/>
          <a:ln/>
        </p:spPr>
        <p:txBody>
          <a:bodyPr wrap="square" lIns="0" tIns="0" rIns="0" bIns="0" rtlCol="0" anchor="ctr"/>
          <a:lstStyle/>
          <a:p>
            <a:pPr marL="0" indent="0">
              <a:lnSpc>
                <a:spcPct val="110000"/>
              </a:lnSpc>
              <a:buNone/>
            </a:pPr>
            <a:r>
              <a:rPr lang="en-US" sz="4200" b="1" dirty="0">
                <a:solidFill>
                  <a:srgbClr val="FFFFFF"/>
                </a:solidFill>
                <a:latin typeface="Trebuchet MS" pitchFamily="34" charset="0"/>
                <a:ea typeface="Trebuchet MS" pitchFamily="34" charset="-122"/>
                <a:cs typeface="Trebuchet MS" pitchFamily="34" charset="-120"/>
              </a:rPr>
              <a:t>How to Track</a:t>
            </a:r>
            <a:endParaRPr lang="en-US" sz="4200" dirty="0"/>
          </a:p>
          <a:p>
            <a:pPr marL="0" indent="0">
              <a:lnSpc>
                <a:spcPct val="110000"/>
              </a:lnSpc>
              <a:buNone/>
            </a:pPr>
            <a:r>
              <a:rPr lang="en-US" sz="4200" b="1" dirty="0">
                <a:solidFill>
                  <a:srgbClr val="FFFFFF"/>
                </a:solidFill>
                <a:latin typeface="Trebuchet MS" pitchFamily="34" charset="0"/>
                <a:ea typeface="Trebuchet MS" pitchFamily="34" charset="-122"/>
                <a:cs typeface="Trebuchet MS" pitchFamily="34" charset="-120"/>
              </a:rPr>
              <a:t>Team Capacity</a:t>
            </a:r>
            <a:endParaRPr lang="en-US" sz="4200" dirty="0"/>
          </a:p>
          <a:p>
            <a:pPr marL="0" indent="0">
              <a:lnSpc>
                <a:spcPct val="110000"/>
              </a:lnSpc>
              <a:buNone/>
            </a:pPr>
            <a:r>
              <a:rPr lang="en-US" sz="4200" b="1" dirty="0">
                <a:solidFill>
                  <a:srgbClr val="FFFFFF"/>
                </a:solidFill>
                <a:latin typeface="Trebuchet MS" pitchFamily="34" charset="0"/>
                <a:ea typeface="Trebuchet MS" pitchFamily="34" charset="-122"/>
                <a:cs typeface="Trebuchet MS" pitchFamily="34" charset="-120"/>
              </a:rPr>
              <a:t>Without Guessing</a:t>
            </a:r>
            <a:endParaRPr lang="en-US" sz="4200" dirty="0"/>
          </a:p>
        </p:txBody>
      </p:sp>
      <p:sp>
        <p:nvSpPr>
          <p:cNvPr id="4" name="Text 2"/>
          <p:cNvSpPr/>
          <p:nvPr/>
        </p:nvSpPr>
        <p:spPr>
          <a:xfrm>
            <a:off x="640080" y="3657600"/>
            <a:ext cx="5943600" cy="731520"/>
          </a:xfrm>
          <a:prstGeom prst="rect">
            <a:avLst/>
          </a:prstGeom>
          <a:noFill/>
          <a:ln/>
        </p:spPr>
        <p:txBody>
          <a:bodyPr wrap="square" lIns="0" tIns="0" rIns="0" bIns="0" rtlCol="0" anchor="ctr"/>
          <a:lstStyle/>
          <a:p>
            <a:pPr marL="0" indent="0">
              <a:buNone/>
            </a:pPr>
            <a:r>
              <a:rPr lang="en-US" sz="1600" dirty="0">
                <a:solidFill>
                  <a:srgbClr val="FFFFFF"/>
                </a:solidFill>
                <a:latin typeface="Calibri" pitchFamily="34" charset="0"/>
                <a:ea typeface="Calibri" pitchFamily="34" charset="-122"/>
                <a:cs typeface="Calibri" pitchFamily="34" charset="-120"/>
              </a:rPr>
              <a:t>Making demand, work in progress, and ownership</a:t>
            </a:r>
            <a:endParaRPr lang="en-US" sz="1600" dirty="0"/>
          </a:p>
          <a:p>
            <a:pPr marL="0" indent="0">
              <a:buNone/>
            </a:pPr>
            <a:r>
              <a:rPr lang="en-US" sz="1600" dirty="0">
                <a:solidFill>
                  <a:srgbClr val="FFFFFF"/>
                </a:solidFill>
                <a:latin typeface="Calibri" pitchFamily="34" charset="0"/>
                <a:ea typeface="Calibri" pitchFamily="34" charset="-122"/>
                <a:cs typeface="Calibri" pitchFamily="34" charset="-120"/>
              </a:rPr>
              <a:t>visible in one place</a:t>
            </a:r>
            <a:endParaRPr lang="en-US" sz="1600" dirty="0"/>
          </a:p>
        </p:txBody>
      </p:sp>
      <p:sp>
        <p:nvSpPr>
          <p:cNvPr id="5" name="Text 3"/>
          <p:cNvSpPr/>
          <p:nvPr/>
        </p:nvSpPr>
        <p:spPr>
          <a:xfrm>
            <a:off x="640080" y="4617720"/>
            <a:ext cx="2743200" cy="320040"/>
          </a:xfrm>
          <a:prstGeom prst="rect">
            <a:avLst/>
          </a:prstGeom>
          <a:noFill/>
          <a:ln/>
        </p:spPr>
        <p:txBody>
          <a:bodyPr wrap="square" lIns="0" tIns="0" rIns="0" bIns="0" rtlCol="0" anchor="ctr"/>
          <a:lstStyle/>
          <a:p>
            <a:pPr marL="0" indent="0">
              <a:buNone/>
            </a:pPr>
            <a:r>
              <a:rPr lang="en-US" sz="1100" dirty="0">
                <a:solidFill>
                  <a:srgbClr val="5EEAD4"/>
                </a:solidFill>
                <a:latin typeface="Calibri" pitchFamily="34" charset="0"/>
                <a:ea typeface="Calibri" pitchFamily="34" charset="-122"/>
                <a:cs typeface="Calibri" pitchFamily="34" charset="-120"/>
              </a:rPr>
              <a:t>everstep.io</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7955280" y="365760"/>
            <a:ext cx="640080" cy="640080"/>
          </a:xfrm>
          <a:prstGeom prst="ellipse">
            <a:avLst/>
          </a:prstGeom>
          <a:solidFill>
            <a:srgbClr val="E2E8F0"/>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8065008" y="475488"/>
            <a:ext cx="420624" cy="420624"/>
          </a:xfrm>
          <a:prstGeom prst="rect">
            <a:avLst/>
          </a:prstGeom>
        </p:spPr>
      </p:pic>
      <p:sp>
        <p:nvSpPr>
          <p:cNvPr id="4" name="Text 1"/>
          <p:cNvSpPr/>
          <p:nvPr/>
        </p:nvSpPr>
        <p:spPr>
          <a:xfrm>
            <a:off x="640080" y="411480"/>
            <a:ext cx="1828800" cy="365760"/>
          </a:xfrm>
          <a:prstGeom prst="rect">
            <a:avLst/>
          </a:prstGeom>
          <a:noFill/>
          <a:ln/>
        </p:spPr>
        <p:txBody>
          <a:bodyPr wrap="square" lIns="0" tIns="0" rIns="0" bIns="0" rtlCol="0" anchor="ctr"/>
          <a:lstStyle/>
          <a:p>
            <a:pPr marL="0" indent="0">
              <a:buNone/>
            </a:pPr>
            <a:r>
              <a:rPr lang="en-US" sz="1200" b="1" kern="0" spc="300" dirty="0">
                <a:solidFill>
                  <a:srgbClr val="0D9488"/>
                </a:solidFill>
                <a:latin typeface="Calibri" pitchFamily="34" charset="0"/>
                <a:ea typeface="Calibri" pitchFamily="34" charset="-122"/>
                <a:cs typeface="Calibri" pitchFamily="34" charset="-120"/>
              </a:rPr>
              <a:t>STEP 05</a:t>
            </a:r>
            <a:endParaRPr lang="en-US" sz="1200" dirty="0"/>
          </a:p>
        </p:txBody>
      </p:sp>
      <p:sp>
        <p:nvSpPr>
          <p:cNvPr id="5" name="Text 2"/>
          <p:cNvSpPr/>
          <p:nvPr/>
        </p:nvSpPr>
        <p:spPr>
          <a:xfrm>
            <a:off x="640080" y="914400"/>
            <a:ext cx="7132320" cy="594360"/>
          </a:xfrm>
          <a:prstGeom prst="rect">
            <a:avLst/>
          </a:prstGeom>
          <a:noFill/>
          <a:ln/>
        </p:spPr>
        <p:txBody>
          <a:bodyPr wrap="square" lIns="0" tIns="0" rIns="0" bIns="0" rtlCol="0" anchor="ctr"/>
          <a:lstStyle/>
          <a:p>
            <a:pPr marL="0" indent="0">
              <a:buNone/>
            </a:pPr>
            <a:r>
              <a:rPr lang="en-US" sz="3000" b="1" dirty="0">
                <a:solidFill>
                  <a:srgbClr val="0F172A"/>
                </a:solidFill>
                <a:latin typeface="Trebuchet MS" pitchFamily="34" charset="0"/>
                <a:ea typeface="Trebuchet MS" pitchFamily="34" charset="-122"/>
                <a:cs typeface="Trebuchet MS" pitchFamily="34" charset="-120"/>
              </a:rPr>
              <a:t>Reduce Hidden Work</a:t>
            </a:r>
            <a:endParaRPr lang="en-US" sz="3000" dirty="0"/>
          </a:p>
        </p:txBody>
      </p:sp>
      <p:sp>
        <p:nvSpPr>
          <p:cNvPr id="6" name="Text 3"/>
          <p:cNvSpPr/>
          <p:nvPr/>
        </p:nvSpPr>
        <p:spPr>
          <a:xfrm>
            <a:off x="640080" y="1691640"/>
            <a:ext cx="7315200" cy="1280160"/>
          </a:xfrm>
          <a:prstGeom prst="rect">
            <a:avLst/>
          </a:prstGeom>
          <a:noFill/>
          <a:ln/>
        </p:spPr>
        <p:txBody>
          <a:bodyPr wrap="square" lIns="0" tIns="0" rIns="0" bIns="0" rtlCol="0" anchor="t"/>
          <a:lstStyle/>
          <a:p>
            <a:pPr marL="0" indent="0">
              <a:lnSpc>
                <a:spcPct val="150000"/>
              </a:lnSpc>
              <a:buNone/>
            </a:pPr>
            <a:r>
              <a:rPr lang="en-US" sz="1500" dirty="0">
                <a:solidFill>
                  <a:srgbClr val="334155"/>
                </a:solidFill>
                <a:latin typeface="Calibri" pitchFamily="34" charset="0"/>
                <a:ea typeface="Calibri" pitchFamily="34" charset="-122"/>
                <a:cs typeface="Calibri" pitchFamily="34" charset="-120"/>
              </a:rPr>
              <a:t>Reduce hidden side-channel work that never enters the queue. Every request that bypasses the intake system distorts capacity data. The goal is not to block work, it is to make all work countable.</a:t>
            </a:r>
            <a:endParaRPr lang="en-US" sz="1500" dirty="0"/>
          </a:p>
        </p:txBody>
      </p:sp>
      <p:sp>
        <p:nvSpPr>
          <p:cNvPr id="7" name="Shape 4"/>
          <p:cNvSpPr/>
          <p:nvPr/>
        </p:nvSpPr>
        <p:spPr>
          <a:xfrm>
            <a:off x="640080" y="3200400"/>
            <a:ext cx="7863840" cy="914400"/>
          </a:xfrm>
          <a:prstGeom prst="rect">
            <a:avLst/>
          </a:prstGeom>
          <a:solidFill>
            <a:srgbClr val="E2E8F0"/>
          </a:solidFill>
          <a:ln/>
        </p:spPr>
        <p:txBody>
          <a:bodyPr/>
          <a:lstStyle/>
          <a:p>
            <a:endParaRPr lang="en-US"/>
          </a:p>
        </p:txBody>
      </p:sp>
      <p:sp>
        <p:nvSpPr>
          <p:cNvPr id="8" name="Text 5"/>
          <p:cNvSpPr/>
          <p:nvPr/>
        </p:nvSpPr>
        <p:spPr>
          <a:xfrm>
            <a:off x="914400" y="3200400"/>
            <a:ext cx="7315200" cy="914400"/>
          </a:xfrm>
          <a:prstGeom prst="rect">
            <a:avLst/>
          </a:prstGeom>
          <a:noFill/>
          <a:ln/>
        </p:spPr>
        <p:txBody>
          <a:bodyPr wrap="square" lIns="0" tIns="0" rIns="0" bIns="0" rtlCol="0" anchor="ctr"/>
          <a:lstStyle/>
          <a:p>
            <a:pPr marL="0" indent="0">
              <a:buNone/>
            </a:pPr>
            <a:r>
              <a:rPr lang="en-US" sz="1400" i="1" dirty="0">
                <a:solidFill>
                  <a:srgbClr val="0F172A"/>
                </a:solidFill>
                <a:latin typeface="Calibri" pitchFamily="34" charset="0"/>
                <a:ea typeface="Calibri" pitchFamily="34" charset="-122"/>
                <a:cs typeface="Calibri" pitchFamily="34" charset="-120"/>
              </a:rPr>
              <a:t>The work you can't see is the work that breaks your capacity model.</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7955280" y="365760"/>
            <a:ext cx="640080" cy="640080"/>
          </a:xfrm>
          <a:prstGeom prst="ellipse">
            <a:avLst/>
          </a:prstGeom>
          <a:solidFill>
            <a:srgbClr val="E2E8F0"/>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8065008" y="475488"/>
            <a:ext cx="420624" cy="420624"/>
          </a:xfrm>
          <a:prstGeom prst="rect">
            <a:avLst/>
          </a:prstGeom>
        </p:spPr>
      </p:pic>
      <p:sp>
        <p:nvSpPr>
          <p:cNvPr id="4" name="Text 1"/>
          <p:cNvSpPr/>
          <p:nvPr/>
        </p:nvSpPr>
        <p:spPr>
          <a:xfrm>
            <a:off x="640080" y="411480"/>
            <a:ext cx="1828800" cy="365760"/>
          </a:xfrm>
          <a:prstGeom prst="rect">
            <a:avLst/>
          </a:prstGeom>
          <a:noFill/>
          <a:ln/>
        </p:spPr>
        <p:txBody>
          <a:bodyPr wrap="square" lIns="0" tIns="0" rIns="0" bIns="0" rtlCol="0" anchor="ctr"/>
          <a:lstStyle/>
          <a:p>
            <a:pPr marL="0" indent="0">
              <a:buNone/>
            </a:pPr>
            <a:r>
              <a:rPr lang="en-US" sz="1200" b="1" kern="0" spc="300" dirty="0">
                <a:solidFill>
                  <a:srgbClr val="0D9488"/>
                </a:solidFill>
                <a:latin typeface="Calibri" pitchFamily="34" charset="0"/>
                <a:ea typeface="Calibri" pitchFamily="34" charset="-122"/>
                <a:cs typeface="Calibri" pitchFamily="34" charset="-120"/>
              </a:rPr>
              <a:t>STEP 06</a:t>
            </a:r>
            <a:endParaRPr lang="en-US" sz="1200" dirty="0"/>
          </a:p>
        </p:txBody>
      </p:sp>
      <p:sp>
        <p:nvSpPr>
          <p:cNvPr id="5" name="Text 2"/>
          <p:cNvSpPr/>
          <p:nvPr/>
        </p:nvSpPr>
        <p:spPr>
          <a:xfrm>
            <a:off x="640080" y="914400"/>
            <a:ext cx="7132320" cy="594360"/>
          </a:xfrm>
          <a:prstGeom prst="rect">
            <a:avLst/>
          </a:prstGeom>
          <a:noFill/>
          <a:ln/>
        </p:spPr>
        <p:txBody>
          <a:bodyPr wrap="square" lIns="0" tIns="0" rIns="0" bIns="0" rtlCol="0" anchor="ctr"/>
          <a:lstStyle/>
          <a:p>
            <a:pPr marL="0" indent="0">
              <a:buNone/>
            </a:pPr>
            <a:r>
              <a:rPr lang="en-US" sz="3000" b="1" dirty="0">
                <a:solidFill>
                  <a:srgbClr val="0F172A"/>
                </a:solidFill>
                <a:latin typeface="Trebuchet MS" pitchFamily="34" charset="0"/>
                <a:ea typeface="Trebuchet MS" pitchFamily="34" charset="-122"/>
                <a:cs typeface="Trebuchet MS" pitchFamily="34" charset="-120"/>
              </a:rPr>
              <a:t>Watch Where Work Stacks Up</a:t>
            </a:r>
            <a:endParaRPr lang="en-US" sz="3000" dirty="0"/>
          </a:p>
        </p:txBody>
      </p:sp>
      <p:sp>
        <p:nvSpPr>
          <p:cNvPr id="6" name="Text 3"/>
          <p:cNvSpPr/>
          <p:nvPr/>
        </p:nvSpPr>
        <p:spPr>
          <a:xfrm>
            <a:off x="640080" y="1691640"/>
            <a:ext cx="7315200" cy="1280160"/>
          </a:xfrm>
          <a:prstGeom prst="rect">
            <a:avLst/>
          </a:prstGeom>
          <a:noFill/>
          <a:ln/>
        </p:spPr>
        <p:txBody>
          <a:bodyPr wrap="square" lIns="0" tIns="0" rIns="0" bIns="0" rtlCol="0" anchor="t"/>
          <a:lstStyle/>
          <a:p>
            <a:pPr marL="0" indent="0">
              <a:lnSpc>
                <a:spcPct val="150000"/>
              </a:lnSpc>
              <a:buNone/>
            </a:pPr>
            <a:r>
              <a:rPr lang="en-US" sz="1500" dirty="0">
                <a:solidFill>
                  <a:srgbClr val="334155"/>
                </a:solidFill>
                <a:latin typeface="Calibri" pitchFamily="34" charset="0"/>
                <a:ea typeface="Calibri" pitchFamily="34" charset="-122"/>
                <a:cs typeface="Calibri" pitchFamily="34" charset="-120"/>
              </a:rPr>
              <a:t>Watch where work is waiting, blocked, or stacking up over time. Bottlenecks reveal the real capacity constraints.  Not at the team level, but at specific stages where work accumulates.</a:t>
            </a:r>
            <a:endParaRPr lang="en-US" sz="1500" dirty="0"/>
          </a:p>
        </p:txBody>
      </p:sp>
      <p:sp>
        <p:nvSpPr>
          <p:cNvPr id="7" name="Shape 4"/>
          <p:cNvSpPr/>
          <p:nvPr/>
        </p:nvSpPr>
        <p:spPr>
          <a:xfrm>
            <a:off x="640080" y="3200400"/>
            <a:ext cx="7863840" cy="914400"/>
          </a:xfrm>
          <a:prstGeom prst="rect">
            <a:avLst/>
          </a:prstGeom>
          <a:solidFill>
            <a:srgbClr val="E2E8F0"/>
          </a:solidFill>
          <a:ln/>
        </p:spPr>
        <p:txBody>
          <a:bodyPr/>
          <a:lstStyle/>
          <a:p>
            <a:endParaRPr lang="en-US"/>
          </a:p>
        </p:txBody>
      </p:sp>
      <p:sp>
        <p:nvSpPr>
          <p:cNvPr id="8" name="Text 5"/>
          <p:cNvSpPr/>
          <p:nvPr/>
        </p:nvSpPr>
        <p:spPr>
          <a:xfrm>
            <a:off x="914400" y="3200400"/>
            <a:ext cx="7315200" cy="914400"/>
          </a:xfrm>
          <a:prstGeom prst="rect">
            <a:avLst/>
          </a:prstGeom>
          <a:noFill/>
          <a:ln/>
        </p:spPr>
        <p:txBody>
          <a:bodyPr wrap="square" lIns="0" tIns="0" rIns="0" bIns="0" rtlCol="0" anchor="ctr"/>
          <a:lstStyle/>
          <a:p>
            <a:pPr marL="0" indent="0">
              <a:buNone/>
            </a:pPr>
            <a:r>
              <a:rPr lang="en-US" sz="1400" i="1" dirty="0">
                <a:solidFill>
                  <a:srgbClr val="0F172A"/>
                </a:solidFill>
                <a:latin typeface="Calibri" pitchFamily="34" charset="0"/>
                <a:ea typeface="Calibri" pitchFamily="34" charset="-122"/>
                <a:cs typeface="Calibri" pitchFamily="34" charset="-120"/>
              </a:rPr>
              <a:t>A team may not be overloaded. A single stage in their workflow might be.</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B1D2C"/>
        </a:solidFill>
        <a:effectLst/>
      </p:bgPr>
    </p:bg>
    <p:spTree>
      <p:nvGrpSpPr>
        <p:cNvPr id="1" name=""/>
        <p:cNvGrpSpPr/>
        <p:nvPr/>
      </p:nvGrpSpPr>
      <p:grpSpPr>
        <a:xfrm>
          <a:off x="0" y="0"/>
          <a:ext cx="0" cy="0"/>
          <a:chOff x="0" y="0"/>
          <a:chExt cx="0" cy="0"/>
        </a:xfrm>
      </p:grpSpPr>
      <p:sp>
        <p:nvSpPr>
          <p:cNvPr id="2" name="Shape 0"/>
          <p:cNvSpPr/>
          <p:nvPr/>
        </p:nvSpPr>
        <p:spPr>
          <a:xfrm>
            <a:off x="7955280" y="365760"/>
            <a:ext cx="640080" cy="640080"/>
          </a:xfrm>
          <a:prstGeom prst="ellipse">
            <a:avLst/>
          </a:prstGeom>
          <a:solidFill>
            <a:srgbClr val="1A3F55"/>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8065008" y="475488"/>
            <a:ext cx="420624" cy="420624"/>
          </a:xfrm>
          <a:prstGeom prst="rect">
            <a:avLst/>
          </a:prstGeom>
        </p:spPr>
      </p:pic>
      <p:sp>
        <p:nvSpPr>
          <p:cNvPr id="4" name="Text 1"/>
          <p:cNvSpPr/>
          <p:nvPr/>
        </p:nvSpPr>
        <p:spPr>
          <a:xfrm>
            <a:off x="640080" y="411480"/>
            <a:ext cx="1828800" cy="365760"/>
          </a:xfrm>
          <a:prstGeom prst="rect">
            <a:avLst/>
          </a:prstGeom>
          <a:noFill/>
          <a:ln/>
        </p:spPr>
        <p:txBody>
          <a:bodyPr wrap="square" lIns="0" tIns="0" rIns="0" bIns="0" rtlCol="0" anchor="ctr"/>
          <a:lstStyle/>
          <a:p>
            <a:pPr marL="0" indent="0">
              <a:buNone/>
            </a:pPr>
            <a:r>
              <a:rPr lang="en-US" sz="1200" b="1" kern="0" spc="300" dirty="0">
                <a:solidFill>
                  <a:srgbClr val="0D9488"/>
                </a:solidFill>
                <a:latin typeface="Calibri" pitchFamily="34" charset="0"/>
                <a:ea typeface="Calibri" pitchFamily="34" charset="-122"/>
                <a:cs typeface="Calibri" pitchFamily="34" charset="-120"/>
              </a:rPr>
              <a:t>STEP 07</a:t>
            </a:r>
            <a:endParaRPr lang="en-US" sz="1200" dirty="0"/>
          </a:p>
        </p:txBody>
      </p:sp>
      <p:sp>
        <p:nvSpPr>
          <p:cNvPr id="5" name="Text 2"/>
          <p:cNvSpPr/>
          <p:nvPr/>
        </p:nvSpPr>
        <p:spPr>
          <a:xfrm>
            <a:off x="640080" y="914400"/>
            <a:ext cx="7132320" cy="594360"/>
          </a:xfrm>
          <a:prstGeom prst="rect">
            <a:avLst/>
          </a:prstGeom>
          <a:noFill/>
          <a:ln/>
        </p:spPr>
        <p:txBody>
          <a:bodyPr wrap="square" lIns="0" tIns="0" rIns="0" bIns="0" rtlCol="0" anchor="ctr"/>
          <a:lstStyle/>
          <a:p>
            <a:pPr marL="0" indent="0">
              <a:buNone/>
            </a:pPr>
            <a:r>
              <a:rPr lang="en-US" sz="3000" b="1" dirty="0">
                <a:solidFill>
                  <a:srgbClr val="FFFFFF"/>
                </a:solidFill>
                <a:latin typeface="Trebuchet MS" pitchFamily="34" charset="0"/>
                <a:ea typeface="Trebuchet MS" pitchFamily="34" charset="-122"/>
                <a:cs typeface="Trebuchet MS" pitchFamily="34" charset="-120"/>
              </a:rPr>
              <a:t>Optimize Routing and Staffing</a:t>
            </a:r>
            <a:endParaRPr lang="en-US" sz="3000" dirty="0"/>
          </a:p>
        </p:txBody>
      </p:sp>
      <p:sp>
        <p:nvSpPr>
          <p:cNvPr id="6" name="Text 3"/>
          <p:cNvSpPr/>
          <p:nvPr/>
        </p:nvSpPr>
        <p:spPr>
          <a:xfrm>
            <a:off x="640080" y="1691640"/>
            <a:ext cx="7315200" cy="1280160"/>
          </a:xfrm>
          <a:prstGeom prst="rect">
            <a:avLst/>
          </a:prstGeom>
          <a:noFill/>
          <a:ln/>
        </p:spPr>
        <p:txBody>
          <a:bodyPr wrap="square" lIns="0" tIns="0" rIns="0" bIns="0" rtlCol="0" anchor="t"/>
          <a:lstStyle/>
          <a:p>
            <a:pPr marL="0" indent="0">
              <a:lnSpc>
                <a:spcPct val="150000"/>
              </a:lnSpc>
              <a:buNone/>
            </a:pPr>
            <a:r>
              <a:rPr lang="en-US" sz="1500" dirty="0">
                <a:solidFill>
                  <a:srgbClr val="CBD5E1"/>
                </a:solidFill>
                <a:latin typeface="Calibri" pitchFamily="34" charset="0"/>
                <a:ea typeface="Calibri" pitchFamily="34" charset="-122"/>
                <a:cs typeface="Calibri" pitchFamily="34" charset="-120"/>
              </a:rPr>
              <a:t>Use the visible workload to improve routing, staffing, and prioritization. With a clear operational picture, leaders can make informed decisions about where to add capacity, shift resources, or fix process bottlenecks.</a:t>
            </a:r>
            <a:endParaRPr lang="en-US" sz="1500" dirty="0"/>
          </a:p>
        </p:txBody>
      </p:sp>
      <p:sp>
        <p:nvSpPr>
          <p:cNvPr id="7" name="Shape 4"/>
          <p:cNvSpPr/>
          <p:nvPr/>
        </p:nvSpPr>
        <p:spPr>
          <a:xfrm>
            <a:off x="640080" y="3200400"/>
            <a:ext cx="7863840" cy="914400"/>
          </a:xfrm>
          <a:prstGeom prst="rect">
            <a:avLst/>
          </a:prstGeom>
          <a:solidFill>
            <a:srgbClr val="0D3B52"/>
          </a:solidFill>
          <a:ln/>
        </p:spPr>
        <p:txBody>
          <a:bodyPr/>
          <a:lstStyle/>
          <a:p>
            <a:endParaRPr lang="en-US"/>
          </a:p>
        </p:txBody>
      </p:sp>
      <p:sp>
        <p:nvSpPr>
          <p:cNvPr id="8" name="Text 5"/>
          <p:cNvSpPr/>
          <p:nvPr/>
        </p:nvSpPr>
        <p:spPr>
          <a:xfrm>
            <a:off x="914400" y="3200400"/>
            <a:ext cx="7315200" cy="914400"/>
          </a:xfrm>
          <a:prstGeom prst="rect">
            <a:avLst/>
          </a:prstGeom>
          <a:noFill/>
          <a:ln/>
        </p:spPr>
        <p:txBody>
          <a:bodyPr wrap="square" lIns="0" tIns="0" rIns="0" bIns="0" rtlCol="0" anchor="ctr"/>
          <a:lstStyle/>
          <a:p>
            <a:pPr marL="0" indent="0">
              <a:buNone/>
            </a:pPr>
            <a:r>
              <a:rPr lang="en-US" sz="1400" i="1" dirty="0">
                <a:solidFill>
                  <a:srgbClr val="FFFFFF"/>
                </a:solidFill>
                <a:latin typeface="Calibri" pitchFamily="34" charset="0"/>
                <a:ea typeface="Calibri" pitchFamily="34" charset="-122"/>
                <a:cs typeface="Calibri" pitchFamily="34" charset="-120"/>
              </a:rPr>
              <a:t>Visible workload turns capacity from a debate into a data-driven decision.</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B1D2C"/>
        </a:solidFill>
        <a:effectLst/>
      </p:bgPr>
    </p:bg>
    <p:spTree>
      <p:nvGrpSpPr>
        <p:cNvPr id="1" name=""/>
        <p:cNvGrpSpPr/>
        <p:nvPr/>
      </p:nvGrpSpPr>
      <p:grpSpPr>
        <a:xfrm>
          <a:off x="0" y="0"/>
          <a:ext cx="0" cy="0"/>
          <a:chOff x="0" y="0"/>
          <a:chExt cx="0" cy="0"/>
        </a:xfrm>
      </p:grpSpPr>
      <p:pic>
        <p:nvPicPr>
          <p:cNvPr id="2" name="Image 0" descr="/agent/turn1/workspace/images/clean-modern-digital-control-room-with-a-single-la_2026-04-28T16-32-03_image_DAS_0.jpg"/>
          <p:cNvPicPr>
            <a:picLocks noChangeAspect="1"/>
          </p:cNvPicPr>
          <p:nvPr/>
        </p:nvPicPr>
        <p:blipFill>
          <a:blip r:embed="rId3"/>
          <a:srcRect l="23333" r="23333"/>
          <a:stretch/>
        </p:blipFill>
        <p:spPr>
          <a:xfrm>
            <a:off x="0" y="0"/>
            <a:ext cx="4114800" cy="5143500"/>
          </a:xfrm>
          <a:prstGeom prst="rect">
            <a:avLst/>
          </a:prstGeom>
        </p:spPr>
      </p:pic>
      <p:sp>
        <p:nvSpPr>
          <p:cNvPr id="3" name="Shape 0"/>
          <p:cNvSpPr/>
          <p:nvPr/>
        </p:nvSpPr>
        <p:spPr>
          <a:xfrm>
            <a:off x="3200400" y="0"/>
            <a:ext cx="1371600" cy="5143500"/>
          </a:xfrm>
          <a:prstGeom prst="rect">
            <a:avLst/>
          </a:prstGeom>
          <a:solidFill>
            <a:srgbClr val="0B1D2C">
              <a:alpha val="80000"/>
            </a:srgbClr>
          </a:solidFill>
          <a:ln/>
        </p:spPr>
        <p:txBody>
          <a:bodyPr/>
          <a:lstStyle/>
          <a:p>
            <a:endParaRPr lang="en-US"/>
          </a:p>
        </p:txBody>
      </p:sp>
      <p:sp>
        <p:nvSpPr>
          <p:cNvPr id="4" name="Text 1"/>
          <p:cNvSpPr/>
          <p:nvPr/>
        </p:nvSpPr>
        <p:spPr>
          <a:xfrm>
            <a:off x="4754880" y="457200"/>
            <a:ext cx="3931920" cy="1005840"/>
          </a:xfrm>
          <a:prstGeom prst="rect">
            <a:avLst/>
          </a:prstGeom>
          <a:noFill/>
          <a:ln/>
        </p:spPr>
        <p:txBody>
          <a:bodyPr wrap="square" lIns="0" tIns="0" rIns="0" bIns="0" rtlCol="0" anchor="ctr"/>
          <a:lstStyle/>
          <a:p>
            <a:pPr marL="0" indent="0">
              <a:lnSpc>
                <a:spcPct val="110000"/>
              </a:lnSpc>
              <a:buNone/>
            </a:pPr>
            <a:r>
              <a:rPr lang="en-US" sz="2800" b="1" dirty="0">
                <a:solidFill>
                  <a:srgbClr val="FFFFFF"/>
                </a:solidFill>
                <a:latin typeface="Trebuchet MS" pitchFamily="34" charset="0"/>
                <a:ea typeface="Trebuchet MS" pitchFamily="34" charset="-122"/>
                <a:cs typeface="Trebuchet MS" pitchFamily="34" charset="-120"/>
              </a:rPr>
              <a:t>What Good</a:t>
            </a:r>
            <a:endParaRPr lang="en-US" sz="2800" dirty="0"/>
          </a:p>
          <a:p>
            <a:pPr marL="0" indent="0">
              <a:lnSpc>
                <a:spcPct val="110000"/>
              </a:lnSpc>
              <a:buNone/>
            </a:pPr>
            <a:r>
              <a:rPr lang="en-US" sz="2800" b="1" dirty="0">
                <a:solidFill>
                  <a:srgbClr val="FFFFFF"/>
                </a:solidFill>
                <a:latin typeface="Trebuchet MS" pitchFamily="34" charset="0"/>
                <a:ea typeface="Trebuchet MS" pitchFamily="34" charset="-122"/>
                <a:cs typeface="Trebuchet MS" pitchFamily="34" charset="-120"/>
              </a:rPr>
              <a:t>Looks Like</a:t>
            </a:r>
            <a:endParaRPr lang="en-US" sz="2800" dirty="0"/>
          </a:p>
        </p:txBody>
      </p:sp>
      <p:sp>
        <p:nvSpPr>
          <p:cNvPr id="5" name="Shape 2"/>
          <p:cNvSpPr/>
          <p:nvPr/>
        </p:nvSpPr>
        <p:spPr>
          <a:xfrm>
            <a:off x="4754880" y="1737360"/>
            <a:ext cx="457200" cy="457200"/>
          </a:xfrm>
          <a:prstGeom prst="ellipse">
            <a:avLst/>
          </a:prstGeom>
          <a:solidFill>
            <a:srgbClr val="1A3F55"/>
          </a:solidFill>
          <a:ln/>
        </p:spPr>
        <p:txBody>
          <a:bodyPr/>
          <a:lstStyle/>
          <a:p>
            <a:endParaRPr lang="en-US"/>
          </a:p>
        </p:txBody>
      </p:sp>
      <p:pic>
        <p:nvPicPr>
          <p:cNvPr id="6" name="Image 1" descr="preencoded.png"/>
          <p:cNvPicPr>
            <a:picLocks noChangeAspect="1"/>
          </p:cNvPicPr>
          <p:nvPr/>
        </p:nvPicPr>
        <p:blipFill>
          <a:blip r:embed="rId4"/>
          <a:stretch>
            <a:fillRect/>
          </a:stretch>
        </p:blipFill>
        <p:spPr>
          <a:xfrm>
            <a:off x="4818888" y="1801368"/>
            <a:ext cx="329184" cy="329184"/>
          </a:xfrm>
          <a:prstGeom prst="rect">
            <a:avLst/>
          </a:prstGeom>
        </p:spPr>
      </p:pic>
      <p:sp>
        <p:nvSpPr>
          <p:cNvPr id="7" name="Text 3"/>
          <p:cNvSpPr/>
          <p:nvPr/>
        </p:nvSpPr>
        <p:spPr>
          <a:xfrm>
            <a:off x="5394960" y="1737360"/>
            <a:ext cx="3200400" cy="502920"/>
          </a:xfrm>
          <a:prstGeom prst="rect">
            <a:avLst/>
          </a:prstGeom>
          <a:noFill/>
          <a:ln/>
        </p:spPr>
        <p:txBody>
          <a:bodyPr wrap="square" lIns="0" tIns="0" rIns="0" bIns="0" rtlCol="0" anchor="ctr"/>
          <a:lstStyle/>
          <a:p>
            <a:pPr marL="0" indent="0">
              <a:lnSpc>
                <a:spcPct val="125000"/>
              </a:lnSpc>
              <a:buNone/>
            </a:pPr>
            <a:r>
              <a:rPr lang="en-US" sz="1400" dirty="0">
                <a:solidFill>
                  <a:srgbClr val="CBD5E1"/>
                </a:solidFill>
                <a:latin typeface="Calibri" pitchFamily="34" charset="0"/>
                <a:ea typeface="Calibri" pitchFamily="34" charset="-122"/>
                <a:cs typeface="Calibri" pitchFamily="34" charset="-120"/>
              </a:rPr>
              <a:t>One intake path for all incoming demand</a:t>
            </a:r>
            <a:endParaRPr lang="en-US" sz="1400" dirty="0"/>
          </a:p>
        </p:txBody>
      </p:sp>
      <p:sp>
        <p:nvSpPr>
          <p:cNvPr id="8" name="Shape 4"/>
          <p:cNvSpPr/>
          <p:nvPr/>
        </p:nvSpPr>
        <p:spPr>
          <a:xfrm>
            <a:off x="4754880" y="2514600"/>
            <a:ext cx="457200" cy="457200"/>
          </a:xfrm>
          <a:prstGeom prst="ellipse">
            <a:avLst/>
          </a:prstGeom>
          <a:solidFill>
            <a:srgbClr val="1A3F55"/>
          </a:solidFill>
          <a:ln/>
        </p:spPr>
        <p:txBody>
          <a:bodyPr/>
          <a:lstStyle/>
          <a:p>
            <a:endParaRPr lang="en-US"/>
          </a:p>
        </p:txBody>
      </p:sp>
      <p:pic>
        <p:nvPicPr>
          <p:cNvPr id="9" name="Image 2" descr="preencoded.png"/>
          <p:cNvPicPr>
            <a:picLocks noChangeAspect="1"/>
          </p:cNvPicPr>
          <p:nvPr/>
        </p:nvPicPr>
        <p:blipFill>
          <a:blip r:embed="rId5"/>
          <a:stretch>
            <a:fillRect/>
          </a:stretch>
        </p:blipFill>
        <p:spPr>
          <a:xfrm>
            <a:off x="4818888" y="2578608"/>
            <a:ext cx="329184" cy="329184"/>
          </a:xfrm>
          <a:prstGeom prst="rect">
            <a:avLst/>
          </a:prstGeom>
        </p:spPr>
      </p:pic>
      <p:sp>
        <p:nvSpPr>
          <p:cNvPr id="10" name="Text 5"/>
          <p:cNvSpPr/>
          <p:nvPr/>
        </p:nvSpPr>
        <p:spPr>
          <a:xfrm>
            <a:off x="5394960" y="2514600"/>
            <a:ext cx="3200400" cy="502920"/>
          </a:xfrm>
          <a:prstGeom prst="rect">
            <a:avLst/>
          </a:prstGeom>
          <a:noFill/>
          <a:ln/>
        </p:spPr>
        <p:txBody>
          <a:bodyPr wrap="square" lIns="0" tIns="0" rIns="0" bIns="0" rtlCol="0" anchor="ctr"/>
          <a:lstStyle/>
          <a:p>
            <a:pPr marL="0" indent="0">
              <a:lnSpc>
                <a:spcPct val="125000"/>
              </a:lnSpc>
              <a:buNone/>
            </a:pPr>
            <a:r>
              <a:rPr lang="en-US" sz="1400" dirty="0">
                <a:solidFill>
                  <a:srgbClr val="CBD5E1"/>
                </a:solidFill>
                <a:latin typeface="Calibri" pitchFamily="34" charset="0"/>
                <a:ea typeface="Calibri" pitchFamily="34" charset="-122"/>
                <a:cs typeface="Calibri" pitchFamily="34" charset="-120"/>
              </a:rPr>
              <a:t>Visible team ownership on every item</a:t>
            </a:r>
            <a:endParaRPr lang="en-US" sz="1400" dirty="0"/>
          </a:p>
        </p:txBody>
      </p:sp>
      <p:sp>
        <p:nvSpPr>
          <p:cNvPr id="11" name="Shape 6"/>
          <p:cNvSpPr/>
          <p:nvPr/>
        </p:nvSpPr>
        <p:spPr>
          <a:xfrm>
            <a:off x="4754880" y="3291840"/>
            <a:ext cx="457200" cy="457200"/>
          </a:xfrm>
          <a:prstGeom prst="ellipse">
            <a:avLst/>
          </a:prstGeom>
          <a:solidFill>
            <a:srgbClr val="1A3F55"/>
          </a:solidFill>
          <a:ln/>
        </p:spPr>
        <p:txBody>
          <a:bodyPr/>
          <a:lstStyle/>
          <a:p>
            <a:endParaRPr lang="en-US"/>
          </a:p>
        </p:txBody>
      </p:sp>
      <p:pic>
        <p:nvPicPr>
          <p:cNvPr id="12" name="Image 3" descr="preencoded.png"/>
          <p:cNvPicPr>
            <a:picLocks noChangeAspect="1"/>
          </p:cNvPicPr>
          <p:nvPr/>
        </p:nvPicPr>
        <p:blipFill>
          <a:blip r:embed="rId6"/>
          <a:stretch>
            <a:fillRect/>
          </a:stretch>
        </p:blipFill>
        <p:spPr>
          <a:xfrm>
            <a:off x="4818888" y="3355848"/>
            <a:ext cx="329184" cy="329184"/>
          </a:xfrm>
          <a:prstGeom prst="rect">
            <a:avLst/>
          </a:prstGeom>
        </p:spPr>
      </p:pic>
      <p:sp>
        <p:nvSpPr>
          <p:cNvPr id="13" name="Text 7"/>
          <p:cNvSpPr/>
          <p:nvPr/>
        </p:nvSpPr>
        <p:spPr>
          <a:xfrm>
            <a:off x="5394960" y="3291840"/>
            <a:ext cx="3200400" cy="502920"/>
          </a:xfrm>
          <a:prstGeom prst="rect">
            <a:avLst/>
          </a:prstGeom>
          <a:noFill/>
          <a:ln/>
        </p:spPr>
        <p:txBody>
          <a:bodyPr wrap="square" lIns="0" tIns="0" rIns="0" bIns="0" rtlCol="0" anchor="ctr"/>
          <a:lstStyle/>
          <a:p>
            <a:pPr marL="0" indent="0">
              <a:lnSpc>
                <a:spcPct val="125000"/>
              </a:lnSpc>
              <a:buNone/>
            </a:pPr>
            <a:r>
              <a:rPr lang="en-US" sz="1400" dirty="0">
                <a:solidFill>
                  <a:srgbClr val="CBD5E1"/>
                </a:solidFill>
                <a:latin typeface="Calibri" pitchFamily="34" charset="0"/>
                <a:ea typeface="Calibri" pitchFamily="34" charset="-122"/>
                <a:cs typeface="Calibri" pitchFamily="34" charset="-120"/>
              </a:rPr>
              <a:t>Live workflow status by team and stage</a:t>
            </a:r>
            <a:endParaRPr lang="en-US" sz="1400" dirty="0"/>
          </a:p>
        </p:txBody>
      </p:sp>
      <p:sp>
        <p:nvSpPr>
          <p:cNvPr id="14" name="Shape 8"/>
          <p:cNvSpPr/>
          <p:nvPr/>
        </p:nvSpPr>
        <p:spPr>
          <a:xfrm>
            <a:off x="4754880" y="4069080"/>
            <a:ext cx="457200" cy="457200"/>
          </a:xfrm>
          <a:prstGeom prst="ellipse">
            <a:avLst/>
          </a:prstGeom>
          <a:solidFill>
            <a:srgbClr val="1A3F55"/>
          </a:solidFill>
          <a:ln/>
        </p:spPr>
        <p:txBody>
          <a:bodyPr/>
          <a:lstStyle/>
          <a:p>
            <a:endParaRPr lang="en-US"/>
          </a:p>
        </p:txBody>
      </p:sp>
      <p:pic>
        <p:nvPicPr>
          <p:cNvPr id="15" name="Image 4" descr="preencoded.png"/>
          <p:cNvPicPr>
            <a:picLocks noChangeAspect="1"/>
          </p:cNvPicPr>
          <p:nvPr/>
        </p:nvPicPr>
        <p:blipFill>
          <a:blip r:embed="rId7"/>
          <a:stretch>
            <a:fillRect/>
          </a:stretch>
        </p:blipFill>
        <p:spPr>
          <a:xfrm>
            <a:off x="4818888" y="4133088"/>
            <a:ext cx="329184" cy="329184"/>
          </a:xfrm>
          <a:prstGeom prst="rect">
            <a:avLst/>
          </a:prstGeom>
        </p:spPr>
      </p:pic>
      <p:sp>
        <p:nvSpPr>
          <p:cNvPr id="16" name="Text 9"/>
          <p:cNvSpPr/>
          <p:nvPr/>
        </p:nvSpPr>
        <p:spPr>
          <a:xfrm>
            <a:off x="5394960" y="4069080"/>
            <a:ext cx="3200400" cy="502920"/>
          </a:xfrm>
          <a:prstGeom prst="rect">
            <a:avLst/>
          </a:prstGeom>
          <a:noFill/>
          <a:ln/>
        </p:spPr>
        <p:txBody>
          <a:bodyPr wrap="square" lIns="0" tIns="0" rIns="0" bIns="0" rtlCol="0" anchor="ctr"/>
          <a:lstStyle/>
          <a:p>
            <a:pPr marL="0" indent="0">
              <a:lnSpc>
                <a:spcPct val="125000"/>
              </a:lnSpc>
              <a:buNone/>
            </a:pPr>
            <a:r>
              <a:rPr lang="en-US" sz="1400" dirty="0">
                <a:solidFill>
                  <a:srgbClr val="CBD5E1"/>
                </a:solidFill>
                <a:latin typeface="Calibri" pitchFamily="34" charset="0"/>
                <a:ea typeface="Calibri" pitchFamily="34" charset="-122"/>
                <a:cs typeface="Calibri" pitchFamily="34" charset="-120"/>
              </a:rPr>
              <a:t>Shared operational picture of where work accumulates</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00000">
              <a:alpha val="65000"/>
            </a:srgbClr>
          </a:solidFill>
          <a:ln/>
        </p:spPr>
        <p:txBody>
          <a:bodyPr/>
          <a:lstStyle/>
          <a:p>
            <a:endParaRPr lang="en-US"/>
          </a:p>
        </p:txBody>
      </p:sp>
      <p:sp>
        <p:nvSpPr>
          <p:cNvPr id="3" name="Text 1"/>
          <p:cNvSpPr/>
          <p:nvPr/>
        </p:nvSpPr>
        <p:spPr>
          <a:xfrm>
            <a:off x="640080" y="731520"/>
            <a:ext cx="7863840" cy="1828800"/>
          </a:xfrm>
          <a:prstGeom prst="rect">
            <a:avLst/>
          </a:prstGeom>
          <a:noFill/>
          <a:ln/>
        </p:spPr>
        <p:txBody>
          <a:bodyPr wrap="square" lIns="0" tIns="0" rIns="0" bIns="0" rtlCol="0" anchor="ctr"/>
          <a:lstStyle/>
          <a:p>
            <a:pPr marL="0" indent="0" algn="ctr">
              <a:lnSpc>
                <a:spcPct val="115000"/>
              </a:lnSpc>
              <a:buNone/>
            </a:pPr>
            <a:r>
              <a:rPr lang="en-US" sz="4000" b="1" dirty="0">
                <a:solidFill>
                  <a:srgbClr val="FFFFFF"/>
                </a:solidFill>
                <a:latin typeface="Trebuchet MS" pitchFamily="34" charset="0"/>
                <a:ea typeface="Trebuchet MS" pitchFamily="34" charset="-122"/>
                <a:cs typeface="Trebuchet MS" pitchFamily="34" charset="-120"/>
              </a:rPr>
              <a:t>Stop Guessing.</a:t>
            </a:r>
            <a:endParaRPr lang="en-US" sz="4000" dirty="0"/>
          </a:p>
          <a:p>
            <a:pPr marL="0" indent="0" algn="ctr">
              <a:lnSpc>
                <a:spcPct val="115000"/>
              </a:lnSpc>
              <a:buNone/>
            </a:pPr>
            <a:r>
              <a:rPr lang="en-US" sz="4000" b="1" dirty="0">
                <a:solidFill>
                  <a:srgbClr val="FFFFFF"/>
                </a:solidFill>
                <a:latin typeface="Trebuchet MS" pitchFamily="34" charset="0"/>
                <a:ea typeface="Trebuchet MS" pitchFamily="34" charset="-122"/>
                <a:cs typeface="Trebuchet MS" pitchFamily="34" charset="-120"/>
              </a:rPr>
              <a:t>Start Seeing.</a:t>
            </a:r>
            <a:endParaRPr lang="en-US" sz="4000" dirty="0"/>
          </a:p>
        </p:txBody>
      </p:sp>
      <p:sp>
        <p:nvSpPr>
          <p:cNvPr id="4" name="Text 2"/>
          <p:cNvSpPr/>
          <p:nvPr/>
        </p:nvSpPr>
        <p:spPr>
          <a:xfrm>
            <a:off x="1371600" y="2743200"/>
            <a:ext cx="6400800" cy="1371600"/>
          </a:xfrm>
          <a:prstGeom prst="rect">
            <a:avLst/>
          </a:prstGeom>
          <a:noFill/>
          <a:ln/>
        </p:spPr>
        <p:txBody>
          <a:bodyPr wrap="square" lIns="0" tIns="0" rIns="0" bIns="0" rtlCol="0" anchor="ctr"/>
          <a:lstStyle/>
          <a:p>
            <a:pPr marL="0" indent="0" algn="ctr">
              <a:lnSpc>
                <a:spcPct val="145000"/>
              </a:lnSpc>
              <a:buNone/>
            </a:pPr>
            <a:r>
              <a:rPr lang="en-US" sz="1500" dirty="0">
                <a:solidFill>
                  <a:srgbClr val="FFFFFF"/>
                </a:solidFill>
                <a:latin typeface="Calibri" pitchFamily="34" charset="0"/>
                <a:ea typeface="Calibri" pitchFamily="34" charset="-122"/>
                <a:cs typeface="Calibri" pitchFamily="34" charset="-120"/>
              </a:rPr>
              <a:t>Everstep gives teams one intake path, visible ownership,</a:t>
            </a:r>
            <a:endParaRPr lang="en-US" sz="1500" dirty="0"/>
          </a:p>
          <a:p>
            <a:pPr marL="0" indent="0" algn="ctr">
              <a:lnSpc>
                <a:spcPct val="145000"/>
              </a:lnSpc>
              <a:buNone/>
            </a:pPr>
            <a:r>
              <a:rPr lang="en-US" sz="1500" dirty="0">
                <a:solidFill>
                  <a:srgbClr val="FFFFFF"/>
                </a:solidFill>
                <a:latin typeface="Calibri" pitchFamily="34" charset="0"/>
                <a:ea typeface="Calibri" pitchFamily="34" charset="-122"/>
                <a:cs typeface="Calibri" pitchFamily="34" charset="-120"/>
              </a:rPr>
              <a:t>live workflow status, and a shared picture of where work</a:t>
            </a:r>
            <a:endParaRPr lang="en-US" sz="1500" dirty="0"/>
          </a:p>
          <a:p>
            <a:pPr marL="0" indent="0" algn="ctr">
              <a:lnSpc>
                <a:spcPct val="145000"/>
              </a:lnSpc>
              <a:buNone/>
            </a:pPr>
            <a:r>
              <a:rPr lang="en-US" sz="1500" dirty="0">
                <a:solidFill>
                  <a:srgbClr val="FFFFFF"/>
                </a:solidFill>
                <a:latin typeface="Calibri" pitchFamily="34" charset="0"/>
                <a:ea typeface="Calibri" pitchFamily="34" charset="-122"/>
                <a:cs typeface="Calibri" pitchFamily="34" charset="-120"/>
              </a:rPr>
              <a:t>is accumulating so capacity decisions are based on</a:t>
            </a:r>
            <a:endParaRPr lang="en-US" sz="1500" dirty="0"/>
          </a:p>
          <a:p>
            <a:pPr marL="0" indent="0" algn="ctr">
              <a:lnSpc>
                <a:spcPct val="145000"/>
              </a:lnSpc>
              <a:buNone/>
            </a:pPr>
            <a:r>
              <a:rPr lang="en-US" sz="1500" dirty="0">
                <a:solidFill>
                  <a:srgbClr val="FFFFFF"/>
                </a:solidFill>
                <a:latin typeface="Calibri" pitchFamily="34" charset="0"/>
                <a:ea typeface="Calibri" pitchFamily="34" charset="-122"/>
                <a:cs typeface="Calibri" pitchFamily="34" charset="-120"/>
              </a:rPr>
              <a:t>data, not debate.</a:t>
            </a:r>
            <a:endParaRPr lang="en-US" sz="1500" dirty="0"/>
          </a:p>
        </p:txBody>
      </p:sp>
      <p:sp>
        <p:nvSpPr>
          <p:cNvPr id="5" name="Text 3"/>
          <p:cNvSpPr/>
          <p:nvPr/>
        </p:nvSpPr>
        <p:spPr>
          <a:xfrm>
            <a:off x="0" y="4480560"/>
            <a:ext cx="9144000" cy="36576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everstep.io</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640080" y="457200"/>
            <a:ext cx="3931920" cy="640080"/>
          </a:xfrm>
          <a:prstGeom prst="rect">
            <a:avLst/>
          </a:prstGeom>
          <a:noFill/>
          <a:ln/>
        </p:spPr>
        <p:txBody>
          <a:bodyPr wrap="square" lIns="0" tIns="0" rIns="0" bIns="0" rtlCol="0" anchor="ctr"/>
          <a:lstStyle/>
          <a:p>
            <a:pPr marL="0" indent="0">
              <a:buNone/>
            </a:pPr>
            <a:r>
              <a:rPr lang="en-US" sz="3200" b="1" dirty="0">
                <a:solidFill>
                  <a:srgbClr val="0F172A"/>
                </a:solidFill>
                <a:latin typeface="Trebuchet MS" pitchFamily="34" charset="0"/>
                <a:ea typeface="Trebuchet MS" pitchFamily="34" charset="-122"/>
                <a:cs typeface="Trebuchet MS" pitchFamily="34" charset="-120"/>
              </a:rPr>
              <a:t>The Real Problem</a:t>
            </a:r>
            <a:endParaRPr lang="en-US" sz="3200" dirty="0"/>
          </a:p>
        </p:txBody>
      </p:sp>
      <p:sp>
        <p:nvSpPr>
          <p:cNvPr id="3" name="Text 1"/>
          <p:cNvSpPr/>
          <p:nvPr/>
        </p:nvSpPr>
        <p:spPr>
          <a:xfrm>
            <a:off x="640080" y="1371600"/>
            <a:ext cx="3931920" cy="3200400"/>
          </a:xfrm>
          <a:prstGeom prst="rect">
            <a:avLst/>
          </a:prstGeom>
          <a:noFill/>
          <a:ln/>
        </p:spPr>
        <p:txBody>
          <a:bodyPr wrap="square" lIns="0" tIns="0" rIns="0" bIns="0" rtlCol="0" anchor="t"/>
          <a:lstStyle/>
          <a:p>
            <a:pPr marL="0" indent="0">
              <a:lnSpc>
                <a:spcPct val="150000"/>
              </a:lnSpc>
              <a:buNone/>
            </a:pPr>
            <a:r>
              <a:rPr lang="en-US" sz="1500" b="1" dirty="0">
                <a:solidFill>
                  <a:srgbClr val="0F172A"/>
                </a:solidFill>
                <a:latin typeface="Calibri" pitchFamily="34" charset="0"/>
                <a:ea typeface="Calibri" pitchFamily="34" charset="-122"/>
                <a:cs typeface="Calibri" pitchFamily="34" charset="-120"/>
              </a:rPr>
              <a:t>Most teams don't struggle with capacity because they're bad at estimating.</a:t>
            </a:r>
            <a:endParaRPr lang="en-US" sz="1500" dirty="0"/>
          </a:p>
          <a:p>
            <a:pPr marL="0" indent="0">
              <a:lnSpc>
                <a:spcPct val="150000"/>
              </a:lnSpc>
              <a:buNone/>
            </a:pPr>
            <a:endParaRPr lang="en-US" sz="1500" dirty="0"/>
          </a:p>
          <a:p>
            <a:pPr marL="0" indent="0">
              <a:lnSpc>
                <a:spcPct val="150000"/>
              </a:lnSpc>
              <a:buNone/>
            </a:pPr>
            <a:r>
              <a:rPr lang="en-US" sz="1500" dirty="0">
                <a:solidFill>
                  <a:srgbClr val="334155"/>
                </a:solidFill>
                <a:latin typeface="Calibri" pitchFamily="34" charset="0"/>
                <a:ea typeface="Calibri" pitchFamily="34" charset="-122"/>
                <a:cs typeface="Calibri" pitchFamily="34" charset="-120"/>
              </a:rPr>
              <a:t>They struggle because the real workload is not visible in one place. Some requests are in email, some in chat, some already assigned, and some waiting quietly where nobody notices.</a:t>
            </a:r>
            <a:endParaRPr lang="en-US" sz="1500" dirty="0"/>
          </a:p>
        </p:txBody>
      </p:sp>
      <p:pic>
        <p:nvPicPr>
          <p:cNvPr id="4" name="Image 0" descr="/agent/turn1/workspace/images/overhead-view-of-a-cluttered-office-desk-covered-w_2026-04-28T16-31-04_image_DAS_0.jpg"/>
          <p:cNvPicPr>
            <a:picLocks noChangeAspect="1"/>
          </p:cNvPicPr>
          <p:nvPr/>
        </p:nvPicPr>
        <p:blipFill>
          <a:blip r:embed="rId3"/>
          <a:srcRect l="23333" r="23333"/>
          <a:stretch/>
        </p:blipFill>
        <p:spPr>
          <a:xfrm>
            <a:off x="5029200" y="0"/>
            <a:ext cx="4114800" cy="51435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D2C"/>
        </a:solidFill>
        <a:effectLst/>
      </p:bgPr>
    </p:bg>
    <p:spTree>
      <p:nvGrpSpPr>
        <p:cNvPr id="1" name=""/>
        <p:cNvGrpSpPr/>
        <p:nvPr/>
      </p:nvGrpSpPr>
      <p:grpSpPr>
        <a:xfrm>
          <a:off x="0" y="0"/>
          <a:ext cx="0" cy="0"/>
          <a:chOff x="0" y="0"/>
          <a:chExt cx="0" cy="0"/>
        </a:xfrm>
      </p:grpSpPr>
      <p:sp>
        <p:nvSpPr>
          <p:cNvPr id="2" name="Text 0"/>
          <p:cNvSpPr/>
          <p:nvPr/>
        </p:nvSpPr>
        <p:spPr>
          <a:xfrm>
            <a:off x="640080" y="365760"/>
            <a:ext cx="786384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Capacity Feels Subjective</a:t>
            </a:r>
            <a:endParaRPr lang="en-US" sz="3200" dirty="0"/>
          </a:p>
        </p:txBody>
      </p:sp>
      <p:sp>
        <p:nvSpPr>
          <p:cNvPr id="3" name="Text 1"/>
          <p:cNvSpPr/>
          <p:nvPr/>
        </p:nvSpPr>
        <p:spPr>
          <a:xfrm>
            <a:off x="640080" y="1051560"/>
            <a:ext cx="7863840" cy="411480"/>
          </a:xfrm>
          <a:prstGeom prst="rect">
            <a:avLst/>
          </a:prstGeom>
          <a:noFill/>
          <a:ln/>
        </p:spPr>
        <p:txBody>
          <a:bodyPr wrap="square" lIns="0" tIns="0" rIns="0" bIns="0" rtlCol="0" anchor="ctr"/>
          <a:lstStyle/>
          <a:p>
            <a:pPr marL="0" indent="0">
              <a:buNone/>
            </a:pPr>
            <a:r>
              <a:rPr lang="en-US" sz="1400" dirty="0">
                <a:solidFill>
                  <a:srgbClr val="CBD5E1"/>
                </a:solidFill>
                <a:latin typeface="Calibri" pitchFamily="34" charset="0"/>
                <a:ea typeface="Calibri" pitchFamily="34" charset="-122"/>
                <a:cs typeface="Calibri" pitchFamily="34" charset="-120"/>
              </a:rPr>
              <a:t>Without shared visibility, everyone interprets the workload differently.</a:t>
            </a:r>
            <a:endParaRPr lang="en-US" sz="1400" dirty="0"/>
          </a:p>
        </p:txBody>
      </p:sp>
      <p:sp>
        <p:nvSpPr>
          <p:cNvPr id="4" name="Shape 2"/>
          <p:cNvSpPr/>
          <p:nvPr/>
        </p:nvSpPr>
        <p:spPr>
          <a:xfrm>
            <a:off x="457200" y="1737360"/>
            <a:ext cx="2468880" cy="2286000"/>
          </a:xfrm>
          <a:prstGeom prst="rect">
            <a:avLst/>
          </a:prstGeom>
          <a:solidFill>
            <a:srgbClr val="132F42"/>
          </a:solidFill>
          <a:ln/>
          <a:effectLst>
            <a:outerShdw blurRad="101600" dist="38100" dir="8100000" algn="bl" rotWithShape="0">
              <a:srgbClr val="000000">
                <a:alpha val="25000"/>
              </a:srgbClr>
            </a:outerShdw>
          </a:effectLst>
        </p:spPr>
        <p:txBody>
          <a:bodyPr/>
          <a:lstStyle/>
          <a:p>
            <a:endParaRPr lang="en-US"/>
          </a:p>
        </p:txBody>
      </p:sp>
      <p:sp>
        <p:nvSpPr>
          <p:cNvPr id="5" name="Shape 3"/>
          <p:cNvSpPr/>
          <p:nvPr/>
        </p:nvSpPr>
        <p:spPr>
          <a:xfrm>
            <a:off x="731520" y="2011680"/>
            <a:ext cx="502920" cy="502920"/>
          </a:xfrm>
          <a:prstGeom prst="ellipse">
            <a:avLst/>
          </a:prstGeom>
          <a:solidFill>
            <a:srgbClr val="1A3F55"/>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804672" y="2084832"/>
            <a:ext cx="365760" cy="365760"/>
          </a:xfrm>
          <a:prstGeom prst="rect">
            <a:avLst/>
          </a:prstGeom>
        </p:spPr>
      </p:pic>
      <p:sp>
        <p:nvSpPr>
          <p:cNvPr id="7" name="Text 4"/>
          <p:cNvSpPr/>
          <p:nvPr/>
        </p:nvSpPr>
        <p:spPr>
          <a:xfrm>
            <a:off x="685800" y="2697480"/>
            <a:ext cx="2011680" cy="822960"/>
          </a:xfrm>
          <a:prstGeom prst="rect">
            <a:avLst/>
          </a:prstGeom>
          <a:noFill/>
          <a:ln/>
        </p:spPr>
        <p:txBody>
          <a:bodyPr wrap="square" lIns="0" tIns="0" rIns="0" bIns="0" rtlCol="0" anchor="ctr"/>
          <a:lstStyle/>
          <a:p>
            <a:pPr marL="0" indent="0">
              <a:lnSpc>
                <a:spcPct val="130000"/>
              </a:lnSpc>
              <a:buNone/>
            </a:pPr>
            <a:r>
              <a:rPr lang="en-US" sz="1300" i="1" dirty="0">
                <a:solidFill>
                  <a:srgbClr val="FFFFFF"/>
                </a:solidFill>
                <a:latin typeface="Calibri" pitchFamily="34" charset="0"/>
                <a:ea typeface="Calibri" pitchFamily="34" charset="-122"/>
                <a:cs typeface="Calibri" pitchFamily="34" charset="-120"/>
              </a:rPr>
              <a:t>"The team is overloaded.</a:t>
            </a:r>
            <a:endParaRPr lang="en-US" sz="1300" dirty="0"/>
          </a:p>
          <a:p>
            <a:pPr marL="0" indent="0">
              <a:lnSpc>
                <a:spcPct val="130000"/>
              </a:lnSpc>
              <a:buNone/>
            </a:pPr>
            <a:r>
              <a:rPr lang="en-US" sz="1300" i="1" dirty="0">
                <a:solidFill>
                  <a:srgbClr val="FFFFFF"/>
                </a:solidFill>
                <a:latin typeface="Calibri" pitchFamily="34" charset="0"/>
                <a:ea typeface="Calibri" pitchFamily="34" charset="-122"/>
                <a:cs typeface="Calibri" pitchFamily="34" charset="-120"/>
              </a:rPr>
              <a:t>We need more people."</a:t>
            </a:r>
            <a:endParaRPr lang="en-US" sz="1300" dirty="0"/>
          </a:p>
        </p:txBody>
      </p:sp>
      <p:sp>
        <p:nvSpPr>
          <p:cNvPr id="8" name="Text 5"/>
          <p:cNvSpPr/>
          <p:nvPr/>
        </p:nvSpPr>
        <p:spPr>
          <a:xfrm>
            <a:off x="685800" y="3611880"/>
            <a:ext cx="2011680" cy="274320"/>
          </a:xfrm>
          <a:prstGeom prst="rect">
            <a:avLst/>
          </a:prstGeom>
          <a:noFill/>
          <a:ln/>
        </p:spPr>
        <p:txBody>
          <a:bodyPr wrap="square" lIns="0" tIns="0" rIns="0" bIns="0" rtlCol="0" anchor="ctr"/>
          <a:lstStyle/>
          <a:p>
            <a:pPr marL="0" indent="0">
              <a:buNone/>
            </a:pPr>
            <a:r>
              <a:rPr lang="en-US" sz="1100" b="1" dirty="0">
                <a:solidFill>
                  <a:srgbClr val="5EEAD4"/>
                </a:solidFill>
                <a:latin typeface="Calibri" pitchFamily="34" charset="0"/>
                <a:ea typeface="Calibri" pitchFamily="34" charset="-122"/>
                <a:cs typeface="Calibri" pitchFamily="34" charset="-120"/>
              </a:rPr>
              <a:t>Manager A</a:t>
            </a:r>
            <a:endParaRPr lang="en-US" sz="1100" dirty="0"/>
          </a:p>
        </p:txBody>
      </p:sp>
      <p:sp>
        <p:nvSpPr>
          <p:cNvPr id="9" name="Shape 6"/>
          <p:cNvSpPr/>
          <p:nvPr/>
        </p:nvSpPr>
        <p:spPr>
          <a:xfrm>
            <a:off x="3337560" y="1737360"/>
            <a:ext cx="2468880" cy="2286000"/>
          </a:xfrm>
          <a:prstGeom prst="rect">
            <a:avLst/>
          </a:prstGeom>
          <a:solidFill>
            <a:srgbClr val="132F42"/>
          </a:solidFill>
          <a:ln/>
          <a:effectLst>
            <a:outerShdw blurRad="101600" dist="38100" dir="8100000" algn="bl" rotWithShape="0">
              <a:srgbClr val="000000">
                <a:alpha val="25000"/>
              </a:srgbClr>
            </a:outerShdw>
          </a:effectLst>
        </p:spPr>
        <p:txBody>
          <a:bodyPr/>
          <a:lstStyle/>
          <a:p>
            <a:endParaRPr lang="en-US"/>
          </a:p>
        </p:txBody>
      </p:sp>
      <p:sp>
        <p:nvSpPr>
          <p:cNvPr id="10" name="Shape 7"/>
          <p:cNvSpPr/>
          <p:nvPr/>
        </p:nvSpPr>
        <p:spPr>
          <a:xfrm>
            <a:off x="3611880" y="2011680"/>
            <a:ext cx="502920" cy="502920"/>
          </a:xfrm>
          <a:prstGeom prst="ellipse">
            <a:avLst/>
          </a:prstGeom>
          <a:solidFill>
            <a:srgbClr val="1A3F55"/>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3685032" y="2084832"/>
            <a:ext cx="365760" cy="365760"/>
          </a:xfrm>
          <a:prstGeom prst="rect">
            <a:avLst/>
          </a:prstGeom>
        </p:spPr>
      </p:pic>
      <p:sp>
        <p:nvSpPr>
          <p:cNvPr id="12" name="Text 8"/>
          <p:cNvSpPr/>
          <p:nvPr/>
        </p:nvSpPr>
        <p:spPr>
          <a:xfrm>
            <a:off x="3566160" y="2697480"/>
            <a:ext cx="2011680" cy="822960"/>
          </a:xfrm>
          <a:prstGeom prst="rect">
            <a:avLst/>
          </a:prstGeom>
          <a:noFill/>
          <a:ln/>
        </p:spPr>
        <p:txBody>
          <a:bodyPr wrap="square" lIns="0" tIns="0" rIns="0" bIns="0" rtlCol="0" anchor="ctr"/>
          <a:lstStyle/>
          <a:p>
            <a:pPr marL="0" indent="0">
              <a:lnSpc>
                <a:spcPct val="130000"/>
              </a:lnSpc>
              <a:buNone/>
            </a:pPr>
            <a:r>
              <a:rPr lang="en-US" sz="1300" i="1" dirty="0">
                <a:solidFill>
                  <a:srgbClr val="FFFFFF"/>
                </a:solidFill>
                <a:latin typeface="Calibri" pitchFamily="34" charset="0"/>
                <a:ea typeface="Calibri" pitchFamily="34" charset="-122"/>
                <a:cs typeface="Calibri" pitchFamily="34" charset="-120"/>
              </a:rPr>
              <a:t>"They just need to</a:t>
            </a:r>
            <a:endParaRPr lang="en-US" sz="1300" dirty="0"/>
          </a:p>
          <a:p>
            <a:pPr marL="0" indent="0">
              <a:lnSpc>
                <a:spcPct val="130000"/>
              </a:lnSpc>
              <a:buNone/>
            </a:pPr>
            <a:r>
              <a:rPr lang="en-US" sz="1300" i="1" dirty="0">
                <a:solidFill>
                  <a:srgbClr val="FFFFFF"/>
                </a:solidFill>
                <a:latin typeface="Calibri" pitchFamily="34" charset="0"/>
                <a:ea typeface="Calibri" pitchFamily="34" charset="-122"/>
                <a:cs typeface="Calibri" pitchFamily="34" charset="-120"/>
              </a:rPr>
              <a:t>prioritize better."</a:t>
            </a:r>
            <a:endParaRPr lang="en-US" sz="1300" dirty="0"/>
          </a:p>
        </p:txBody>
      </p:sp>
      <p:sp>
        <p:nvSpPr>
          <p:cNvPr id="13" name="Text 9"/>
          <p:cNvSpPr/>
          <p:nvPr/>
        </p:nvSpPr>
        <p:spPr>
          <a:xfrm>
            <a:off x="3566160" y="3611880"/>
            <a:ext cx="2011680" cy="274320"/>
          </a:xfrm>
          <a:prstGeom prst="rect">
            <a:avLst/>
          </a:prstGeom>
          <a:noFill/>
          <a:ln/>
        </p:spPr>
        <p:txBody>
          <a:bodyPr wrap="square" lIns="0" tIns="0" rIns="0" bIns="0" rtlCol="0" anchor="ctr"/>
          <a:lstStyle/>
          <a:p>
            <a:pPr marL="0" indent="0">
              <a:buNone/>
            </a:pPr>
            <a:r>
              <a:rPr lang="en-US" sz="1100" b="1" dirty="0">
                <a:solidFill>
                  <a:srgbClr val="5EEAD4"/>
                </a:solidFill>
                <a:latin typeface="Calibri" pitchFamily="34" charset="0"/>
                <a:ea typeface="Calibri" pitchFamily="34" charset="-122"/>
                <a:cs typeface="Calibri" pitchFamily="34" charset="-120"/>
              </a:rPr>
              <a:t>Manager B</a:t>
            </a:r>
            <a:endParaRPr lang="en-US" sz="1100" dirty="0"/>
          </a:p>
        </p:txBody>
      </p:sp>
      <p:sp>
        <p:nvSpPr>
          <p:cNvPr id="14" name="Shape 10"/>
          <p:cNvSpPr/>
          <p:nvPr/>
        </p:nvSpPr>
        <p:spPr>
          <a:xfrm>
            <a:off x="6217920" y="1737360"/>
            <a:ext cx="2468880" cy="2286000"/>
          </a:xfrm>
          <a:prstGeom prst="rect">
            <a:avLst/>
          </a:prstGeom>
          <a:solidFill>
            <a:srgbClr val="132F42"/>
          </a:solidFill>
          <a:ln/>
          <a:effectLst>
            <a:outerShdw blurRad="101600" dist="38100" dir="8100000" algn="bl" rotWithShape="0">
              <a:srgbClr val="000000">
                <a:alpha val="25000"/>
              </a:srgbClr>
            </a:outerShdw>
          </a:effectLst>
        </p:spPr>
        <p:txBody>
          <a:bodyPr/>
          <a:lstStyle/>
          <a:p>
            <a:endParaRPr lang="en-US"/>
          </a:p>
        </p:txBody>
      </p:sp>
      <p:sp>
        <p:nvSpPr>
          <p:cNvPr id="15" name="Shape 11"/>
          <p:cNvSpPr/>
          <p:nvPr/>
        </p:nvSpPr>
        <p:spPr>
          <a:xfrm>
            <a:off x="6492240" y="2011680"/>
            <a:ext cx="502920" cy="502920"/>
          </a:xfrm>
          <a:prstGeom prst="ellipse">
            <a:avLst/>
          </a:prstGeom>
          <a:solidFill>
            <a:srgbClr val="1A3F55"/>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6565392" y="2084832"/>
            <a:ext cx="365760" cy="365760"/>
          </a:xfrm>
          <a:prstGeom prst="rect">
            <a:avLst/>
          </a:prstGeom>
        </p:spPr>
      </p:pic>
      <p:sp>
        <p:nvSpPr>
          <p:cNvPr id="17" name="Text 12"/>
          <p:cNvSpPr/>
          <p:nvPr/>
        </p:nvSpPr>
        <p:spPr>
          <a:xfrm>
            <a:off x="6446520" y="2697480"/>
            <a:ext cx="2011680" cy="822960"/>
          </a:xfrm>
          <a:prstGeom prst="rect">
            <a:avLst/>
          </a:prstGeom>
          <a:noFill/>
          <a:ln/>
        </p:spPr>
        <p:txBody>
          <a:bodyPr wrap="square" lIns="0" tIns="0" rIns="0" bIns="0" rtlCol="0" anchor="ctr"/>
          <a:lstStyle/>
          <a:p>
            <a:pPr marL="0" indent="0">
              <a:lnSpc>
                <a:spcPct val="130000"/>
              </a:lnSpc>
              <a:buNone/>
            </a:pPr>
            <a:r>
              <a:rPr lang="en-US" sz="1300" i="1" dirty="0">
                <a:solidFill>
                  <a:srgbClr val="FFFFFF"/>
                </a:solidFill>
                <a:latin typeface="Calibri" pitchFamily="34" charset="0"/>
                <a:ea typeface="Calibri" pitchFamily="34" charset="-122"/>
                <a:cs typeface="Calibri" pitchFamily="34" charset="-120"/>
              </a:rPr>
              <a:t>"We can't see the true</a:t>
            </a:r>
            <a:endParaRPr lang="en-US" sz="1300" dirty="0"/>
          </a:p>
          <a:p>
            <a:pPr marL="0" indent="0">
              <a:lnSpc>
                <a:spcPct val="130000"/>
              </a:lnSpc>
              <a:buNone/>
            </a:pPr>
            <a:r>
              <a:rPr lang="en-US" sz="1300" i="1" dirty="0">
                <a:solidFill>
                  <a:srgbClr val="FFFFFF"/>
                </a:solidFill>
                <a:latin typeface="Calibri" pitchFamily="34" charset="0"/>
                <a:ea typeface="Calibri" pitchFamily="34" charset="-122"/>
                <a:cs typeface="Calibri" pitchFamily="34" charset="-120"/>
              </a:rPr>
              <a:t>volume of incoming work."</a:t>
            </a:r>
            <a:endParaRPr lang="en-US" sz="1300" dirty="0"/>
          </a:p>
        </p:txBody>
      </p:sp>
      <p:sp>
        <p:nvSpPr>
          <p:cNvPr id="18" name="Text 13"/>
          <p:cNvSpPr/>
          <p:nvPr/>
        </p:nvSpPr>
        <p:spPr>
          <a:xfrm>
            <a:off x="6446520" y="3611880"/>
            <a:ext cx="2011680" cy="274320"/>
          </a:xfrm>
          <a:prstGeom prst="rect">
            <a:avLst/>
          </a:prstGeom>
          <a:noFill/>
          <a:ln/>
        </p:spPr>
        <p:txBody>
          <a:bodyPr wrap="square" lIns="0" tIns="0" rIns="0" bIns="0" rtlCol="0" anchor="ctr"/>
          <a:lstStyle/>
          <a:p>
            <a:pPr marL="0" indent="0">
              <a:buNone/>
            </a:pPr>
            <a:r>
              <a:rPr lang="en-US" sz="1100" b="1" dirty="0">
                <a:solidFill>
                  <a:srgbClr val="5EEAD4"/>
                </a:solidFill>
                <a:latin typeface="Calibri" pitchFamily="34" charset="0"/>
                <a:ea typeface="Calibri" pitchFamily="34" charset="-122"/>
                <a:cs typeface="Calibri" pitchFamily="34" charset="-120"/>
              </a:rPr>
              <a:t>Leadership</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9488"/>
        </a:solidFill>
        <a:effectLst/>
      </p:bgPr>
    </p:bg>
    <p:spTree>
      <p:nvGrpSpPr>
        <p:cNvPr id="1" name=""/>
        <p:cNvGrpSpPr/>
        <p:nvPr/>
      </p:nvGrpSpPr>
      <p:grpSpPr>
        <a:xfrm>
          <a:off x="0" y="0"/>
          <a:ext cx="0" cy="0"/>
          <a:chOff x="0" y="0"/>
          <a:chExt cx="0" cy="0"/>
        </a:xfrm>
      </p:grpSpPr>
      <p:sp>
        <p:nvSpPr>
          <p:cNvPr id="2" name="Text 0"/>
          <p:cNvSpPr/>
          <p:nvPr/>
        </p:nvSpPr>
        <p:spPr>
          <a:xfrm>
            <a:off x="640080" y="914400"/>
            <a:ext cx="7863840" cy="457200"/>
          </a:xfrm>
          <a:prstGeom prst="rect">
            <a:avLst/>
          </a:prstGeom>
          <a:noFill/>
          <a:ln/>
        </p:spPr>
        <p:txBody>
          <a:bodyPr wrap="square" lIns="0" tIns="0" rIns="0" bIns="0" rtlCol="0" anchor="ctr"/>
          <a:lstStyle/>
          <a:p>
            <a:pPr marL="0" indent="0">
              <a:buNone/>
            </a:pPr>
            <a:r>
              <a:rPr lang="en-US" sz="1600" kern="0" spc="600" dirty="0">
                <a:solidFill>
                  <a:srgbClr val="F0FDFA"/>
                </a:solidFill>
                <a:latin typeface="Calibri" pitchFamily="34" charset="0"/>
                <a:ea typeface="Calibri" pitchFamily="34" charset="-122"/>
                <a:cs typeface="Calibri" pitchFamily="34" charset="-120"/>
              </a:rPr>
              <a:t>THE FIX</a:t>
            </a:r>
            <a:endParaRPr lang="en-US" sz="1600" dirty="0"/>
          </a:p>
        </p:txBody>
      </p:sp>
      <p:sp>
        <p:nvSpPr>
          <p:cNvPr id="3" name="Text 1"/>
          <p:cNvSpPr/>
          <p:nvPr/>
        </p:nvSpPr>
        <p:spPr>
          <a:xfrm>
            <a:off x="640080" y="1463040"/>
            <a:ext cx="7863840" cy="1828800"/>
          </a:xfrm>
          <a:prstGeom prst="rect">
            <a:avLst/>
          </a:prstGeom>
          <a:noFill/>
          <a:ln/>
        </p:spPr>
        <p:txBody>
          <a:bodyPr wrap="square" lIns="0" tIns="0" rIns="0" bIns="0" rtlCol="0" anchor="ctr"/>
          <a:lstStyle/>
          <a:p>
            <a:pPr marL="0" indent="0">
              <a:lnSpc>
                <a:spcPct val="115000"/>
              </a:lnSpc>
              <a:buNone/>
            </a:pPr>
            <a:r>
              <a:rPr lang="en-US" sz="3800" b="1" dirty="0">
                <a:solidFill>
                  <a:srgbClr val="FFFFFF"/>
                </a:solidFill>
                <a:latin typeface="Trebuchet MS" pitchFamily="34" charset="0"/>
                <a:ea typeface="Trebuchet MS" pitchFamily="34" charset="-122"/>
                <a:cs typeface="Trebuchet MS" pitchFamily="34" charset="-120"/>
              </a:rPr>
              <a:t>Make demand visible</a:t>
            </a:r>
            <a:endParaRPr lang="en-US" sz="3800" dirty="0"/>
          </a:p>
          <a:p>
            <a:pPr marL="0" indent="0">
              <a:lnSpc>
                <a:spcPct val="115000"/>
              </a:lnSpc>
              <a:buNone/>
            </a:pPr>
            <a:r>
              <a:rPr lang="en-US" sz="3800" b="1" dirty="0">
                <a:solidFill>
                  <a:srgbClr val="FFFFFF"/>
                </a:solidFill>
                <a:latin typeface="Trebuchet MS" pitchFamily="34" charset="0"/>
                <a:ea typeface="Trebuchet MS" pitchFamily="34" charset="-122"/>
                <a:cs typeface="Trebuchet MS" pitchFamily="34" charset="-120"/>
              </a:rPr>
              <a:t>before debating capacity.</a:t>
            </a:r>
            <a:endParaRPr lang="en-US" sz="3800" dirty="0"/>
          </a:p>
        </p:txBody>
      </p:sp>
      <p:sp>
        <p:nvSpPr>
          <p:cNvPr id="4" name="Text 2"/>
          <p:cNvSpPr/>
          <p:nvPr/>
        </p:nvSpPr>
        <p:spPr>
          <a:xfrm>
            <a:off x="640080" y="3383280"/>
            <a:ext cx="7863840" cy="822960"/>
          </a:xfrm>
          <a:prstGeom prst="rect">
            <a:avLst/>
          </a:prstGeom>
          <a:noFill/>
          <a:ln/>
        </p:spPr>
        <p:txBody>
          <a:bodyPr wrap="square" lIns="0" tIns="0" rIns="0" bIns="0" rtlCol="0" anchor="ctr"/>
          <a:lstStyle/>
          <a:p>
            <a:pPr marL="0" indent="0">
              <a:lnSpc>
                <a:spcPct val="145000"/>
              </a:lnSpc>
              <a:buNone/>
            </a:pPr>
            <a:r>
              <a:rPr lang="en-US" sz="1500" dirty="0">
                <a:solidFill>
                  <a:srgbClr val="F0FDFA"/>
                </a:solidFill>
                <a:latin typeface="Calibri" pitchFamily="34" charset="0"/>
                <a:ea typeface="Calibri" pitchFamily="34" charset="-122"/>
                <a:cs typeface="Calibri" pitchFamily="34" charset="-120"/>
              </a:rPr>
              <a:t>When requests enter one system, teams can see what is new, what is active,</a:t>
            </a:r>
            <a:endParaRPr lang="en-US" sz="1500" dirty="0"/>
          </a:p>
          <a:p>
            <a:pPr marL="0" indent="0">
              <a:lnSpc>
                <a:spcPct val="145000"/>
              </a:lnSpc>
              <a:buNone/>
            </a:pPr>
            <a:r>
              <a:rPr lang="en-US" sz="1500" dirty="0">
                <a:solidFill>
                  <a:srgbClr val="F0FDFA"/>
                </a:solidFill>
                <a:latin typeface="Calibri" pitchFamily="34" charset="0"/>
                <a:ea typeface="Calibri" pitchFamily="34" charset="-122"/>
                <a:cs typeface="Calibri" pitchFamily="34" charset="-120"/>
              </a:rPr>
              <a:t>what is blocked, and what is waiting — by team or stage.</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D2C"/>
        </a:solidFill>
        <a:effectLst/>
      </p:bgPr>
    </p:bg>
    <p:spTree>
      <p:nvGrpSpPr>
        <p:cNvPr id="1" name=""/>
        <p:cNvGrpSpPr/>
        <p:nvPr/>
      </p:nvGrpSpPr>
      <p:grpSpPr>
        <a:xfrm>
          <a:off x="0" y="0"/>
          <a:ext cx="0" cy="0"/>
          <a:chOff x="0" y="0"/>
          <a:chExt cx="0" cy="0"/>
        </a:xfrm>
      </p:grpSpPr>
      <p:sp>
        <p:nvSpPr>
          <p:cNvPr id="2" name="Text 0"/>
          <p:cNvSpPr/>
          <p:nvPr/>
        </p:nvSpPr>
        <p:spPr>
          <a:xfrm>
            <a:off x="640080" y="320040"/>
            <a:ext cx="7863840" cy="594360"/>
          </a:xfrm>
          <a:prstGeom prst="rect">
            <a:avLst/>
          </a:prstGeom>
          <a:noFill/>
          <a:ln/>
        </p:spPr>
        <p:txBody>
          <a:bodyPr wrap="square" lIns="0" tIns="0" rIns="0" bIns="0" rtlCol="0" anchor="ctr"/>
          <a:lstStyle/>
          <a:p>
            <a:pPr marL="0" indent="0">
              <a:buNone/>
            </a:pPr>
            <a:r>
              <a:rPr lang="en-US" sz="3000" b="1" dirty="0">
                <a:solidFill>
                  <a:srgbClr val="FFFFFF"/>
                </a:solidFill>
                <a:latin typeface="Trebuchet MS" pitchFamily="34" charset="0"/>
                <a:ea typeface="Trebuchet MS" pitchFamily="34" charset="-122"/>
                <a:cs typeface="Trebuchet MS" pitchFamily="34" charset="-120"/>
              </a:rPr>
              <a:t>Seven Steps to Visible Capacity</a:t>
            </a:r>
            <a:endParaRPr lang="en-US" sz="3000" dirty="0"/>
          </a:p>
        </p:txBody>
      </p:sp>
      <p:sp>
        <p:nvSpPr>
          <p:cNvPr id="3" name="Shape 1"/>
          <p:cNvSpPr/>
          <p:nvPr/>
        </p:nvSpPr>
        <p:spPr>
          <a:xfrm>
            <a:off x="365760" y="1188720"/>
            <a:ext cx="1828800" cy="1371600"/>
          </a:xfrm>
          <a:prstGeom prst="rect">
            <a:avLst/>
          </a:prstGeom>
          <a:solidFill>
            <a:srgbClr val="132F42"/>
          </a:solidFill>
          <a:ln/>
        </p:spPr>
        <p:txBody>
          <a:bodyPr/>
          <a:lstStyle/>
          <a:p>
            <a:endParaRPr lang="en-US"/>
          </a:p>
        </p:txBody>
      </p:sp>
      <p:sp>
        <p:nvSpPr>
          <p:cNvPr id="4" name="Text 2"/>
          <p:cNvSpPr/>
          <p:nvPr/>
        </p:nvSpPr>
        <p:spPr>
          <a:xfrm>
            <a:off x="502920" y="1298448"/>
            <a:ext cx="457200" cy="320040"/>
          </a:xfrm>
          <a:prstGeom prst="rect">
            <a:avLst/>
          </a:prstGeom>
          <a:noFill/>
          <a:ln/>
        </p:spPr>
        <p:txBody>
          <a:bodyPr wrap="square" lIns="0" tIns="0" rIns="0" bIns="0" rtlCol="0" anchor="ctr"/>
          <a:lstStyle/>
          <a:p>
            <a:pPr marL="0" indent="0">
              <a:buNone/>
            </a:pPr>
            <a:r>
              <a:rPr lang="en-US" sz="1400" b="1" dirty="0">
                <a:solidFill>
                  <a:srgbClr val="14B8A6"/>
                </a:solidFill>
                <a:latin typeface="Trebuchet MS" pitchFamily="34" charset="0"/>
                <a:ea typeface="Trebuchet MS" pitchFamily="34" charset="-122"/>
                <a:cs typeface="Trebuchet MS" pitchFamily="34" charset="-120"/>
              </a:rPr>
              <a:t>01</a:t>
            </a:r>
            <a:endParaRPr lang="en-US" sz="1400" dirty="0"/>
          </a:p>
        </p:txBody>
      </p:sp>
      <p:sp>
        <p:nvSpPr>
          <p:cNvPr id="5" name="Shape 3"/>
          <p:cNvSpPr/>
          <p:nvPr/>
        </p:nvSpPr>
        <p:spPr>
          <a:xfrm>
            <a:off x="1645920" y="1280160"/>
            <a:ext cx="384048" cy="384048"/>
          </a:xfrm>
          <a:prstGeom prst="ellipse">
            <a:avLst/>
          </a:prstGeom>
          <a:solidFill>
            <a:srgbClr val="1A3F55"/>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1709928" y="1325880"/>
            <a:ext cx="274320" cy="274320"/>
          </a:xfrm>
          <a:prstGeom prst="rect">
            <a:avLst/>
          </a:prstGeom>
        </p:spPr>
      </p:pic>
      <p:sp>
        <p:nvSpPr>
          <p:cNvPr id="7" name="Text 4"/>
          <p:cNvSpPr/>
          <p:nvPr/>
        </p:nvSpPr>
        <p:spPr>
          <a:xfrm>
            <a:off x="502920" y="1783080"/>
            <a:ext cx="1554480" cy="640080"/>
          </a:xfrm>
          <a:prstGeom prst="rect">
            <a:avLst/>
          </a:prstGeom>
          <a:noFill/>
          <a:ln/>
        </p:spPr>
        <p:txBody>
          <a:bodyPr wrap="square" lIns="0" tIns="0" rIns="0" bIns="0" rtlCol="0" anchor="t"/>
          <a:lstStyle/>
          <a:p>
            <a:pPr marL="0" indent="0">
              <a:buNone/>
            </a:pPr>
            <a:r>
              <a:rPr lang="en-US" sz="1300" b="1" dirty="0">
                <a:solidFill>
                  <a:srgbClr val="FFFFFF"/>
                </a:solidFill>
                <a:latin typeface="Calibri" pitchFamily="34" charset="0"/>
                <a:ea typeface="Calibri" pitchFamily="34" charset="-122"/>
                <a:cs typeface="Calibri" pitchFamily="34" charset="-120"/>
              </a:rPr>
              <a:t>One Intake System</a:t>
            </a:r>
            <a:endParaRPr lang="en-US" sz="1300" dirty="0"/>
          </a:p>
        </p:txBody>
      </p:sp>
      <p:sp>
        <p:nvSpPr>
          <p:cNvPr id="8" name="Shape 5"/>
          <p:cNvSpPr/>
          <p:nvPr/>
        </p:nvSpPr>
        <p:spPr>
          <a:xfrm>
            <a:off x="2560320" y="1188720"/>
            <a:ext cx="1828800" cy="1371600"/>
          </a:xfrm>
          <a:prstGeom prst="rect">
            <a:avLst/>
          </a:prstGeom>
          <a:solidFill>
            <a:srgbClr val="132F42"/>
          </a:solidFill>
          <a:ln/>
        </p:spPr>
        <p:txBody>
          <a:bodyPr/>
          <a:lstStyle/>
          <a:p>
            <a:endParaRPr lang="en-US"/>
          </a:p>
        </p:txBody>
      </p:sp>
      <p:sp>
        <p:nvSpPr>
          <p:cNvPr id="9" name="Text 6"/>
          <p:cNvSpPr/>
          <p:nvPr/>
        </p:nvSpPr>
        <p:spPr>
          <a:xfrm>
            <a:off x="2697480" y="1298448"/>
            <a:ext cx="457200" cy="320040"/>
          </a:xfrm>
          <a:prstGeom prst="rect">
            <a:avLst/>
          </a:prstGeom>
          <a:noFill/>
          <a:ln/>
        </p:spPr>
        <p:txBody>
          <a:bodyPr wrap="square" lIns="0" tIns="0" rIns="0" bIns="0" rtlCol="0" anchor="ctr"/>
          <a:lstStyle/>
          <a:p>
            <a:pPr marL="0" indent="0">
              <a:buNone/>
            </a:pPr>
            <a:r>
              <a:rPr lang="en-US" sz="1400" b="1" dirty="0">
                <a:solidFill>
                  <a:srgbClr val="14B8A6"/>
                </a:solidFill>
                <a:latin typeface="Trebuchet MS" pitchFamily="34" charset="0"/>
                <a:ea typeface="Trebuchet MS" pitchFamily="34" charset="-122"/>
                <a:cs typeface="Trebuchet MS" pitchFamily="34" charset="-120"/>
              </a:rPr>
              <a:t>02</a:t>
            </a:r>
            <a:endParaRPr lang="en-US" sz="1400" dirty="0"/>
          </a:p>
        </p:txBody>
      </p:sp>
      <p:sp>
        <p:nvSpPr>
          <p:cNvPr id="10" name="Shape 7"/>
          <p:cNvSpPr/>
          <p:nvPr/>
        </p:nvSpPr>
        <p:spPr>
          <a:xfrm>
            <a:off x="3840480" y="1280160"/>
            <a:ext cx="384048" cy="384048"/>
          </a:xfrm>
          <a:prstGeom prst="ellipse">
            <a:avLst/>
          </a:prstGeom>
          <a:solidFill>
            <a:srgbClr val="1A3F55"/>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3904488" y="1325880"/>
            <a:ext cx="274320" cy="274320"/>
          </a:xfrm>
          <a:prstGeom prst="rect">
            <a:avLst/>
          </a:prstGeom>
        </p:spPr>
      </p:pic>
      <p:sp>
        <p:nvSpPr>
          <p:cNvPr id="12" name="Text 8"/>
          <p:cNvSpPr/>
          <p:nvPr/>
        </p:nvSpPr>
        <p:spPr>
          <a:xfrm>
            <a:off x="2697480" y="1783080"/>
            <a:ext cx="1554480" cy="640080"/>
          </a:xfrm>
          <a:prstGeom prst="rect">
            <a:avLst/>
          </a:prstGeom>
          <a:noFill/>
          <a:ln/>
        </p:spPr>
        <p:txBody>
          <a:bodyPr wrap="square" lIns="0" tIns="0" rIns="0" bIns="0" rtlCol="0" anchor="t"/>
          <a:lstStyle/>
          <a:p>
            <a:pPr marL="0" indent="0">
              <a:buNone/>
            </a:pPr>
            <a:r>
              <a:rPr lang="en-US" sz="1300" b="1" dirty="0">
                <a:solidFill>
                  <a:srgbClr val="FFFFFF"/>
                </a:solidFill>
                <a:latin typeface="Calibri" pitchFamily="34" charset="0"/>
                <a:ea typeface="Calibri" pitchFamily="34" charset="-122"/>
                <a:cs typeface="Calibri" pitchFamily="34" charset="-120"/>
              </a:rPr>
              <a:t>Standardize Requests</a:t>
            </a:r>
            <a:endParaRPr lang="en-US" sz="1300" dirty="0"/>
          </a:p>
        </p:txBody>
      </p:sp>
      <p:sp>
        <p:nvSpPr>
          <p:cNvPr id="13" name="Shape 9"/>
          <p:cNvSpPr/>
          <p:nvPr/>
        </p:nvSpPr>
        <p:spPr>
          <a:xfrm>
            <a:off x="4754880" y="1188720"/>
            <a:ext cx="1828800" cy="1371600"/>
          </a:xfrm>
          <a:prstGeom prst="rect">
            <a:avLst/>
          </a:prstGeom>
          <a:solidFill>
            <a:srgbClr val="132F42"/>
          </a:solidFill>
          <a:ln/>
        </p:spPr>
        <p:txBody>
          <a:bodyPr/>
          <a:lstStyle/>
          <a:p>
            <a:endParaRPr lang="en-US"/>
          </a:p>
        </p:txBody>
      </p:sp>
      <p:sp>
        <p:nvSpPr>
          <p:cNvPr id="14" name="Text 10"/>
          <p:cNvSpPr/>
          <p:nvPr/>
        </p:nvSpPr>
        <p:spPr>
          <a:xfrm>
            <a:off x="4892040" y="1298448"/>
            <a:ext cx="457200" cy="320040"/>
          </a:xfrm>
          <a:prstGeom prst="rect">
            <a:avLst/>
          </a:prstGeom>
          <a:noFill/>
          <a:ln/>
        </p:spPr>
        <p:txBody>
          <a:bodyPr wrap="square" lIns="0" tIns="0" rIns="0" bIns="0" rtlCol="0" anchor="ctr"/>
          <a:lstStyle/>
          <a:p>
            <a:pPr marL="0" indent="0">
              <a:buNone/>
            </a:pPr>
            <a:r>
              <a:rPr lang="en-US" sz="1400" b="1" dirty="0">
                <a:solidFill>
                  <a:srgbClr val="14B8A6"/>
                </a:solidFill>
                <a:latin typeface="Trebuchet MS" pitchFamily="34" charset="0"/>
                <a:ea typeface="Trebuchet MS" pitchFamily="34" charset="-122"/>
                <a:cs typeface="Trebuchet MS" pitchFamily="34" charset="-120"/>
              </a:rPr>
              <a:t>03</a:t>
            </a:r>
            <a:endParaRPr lang="en-US" sz="1400" dirty="0"/>
          </a:p>
        </p:txBody>
      </p:sp>
      <p:sp>
        <p:nvSpPr>
          <p:cNvPr id="15" name="Shape 11"/>
          <p:cNvSpPr/>
          <p:nvPr/>
        </p:nvSpPr>
        <p:spPr>
          <a:xfrm>
            <a:off x="6035040" y="1280160"/>
            <a:ext cx="384048" cy="384048"/>
          </a:xfrm>
          <a:prstGeom prst="ellipse">
            <a:avLst/>
          </a:prstGeom>
          <a:solidFill>
            <a:srgbClr val="1A3F55"/>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6099048" y="1325880"/>
            <a:ext cx="274320" cy="274320"/>
          </a:xfrm>
          <a:prstGeom prst="rect">
            <a:avLst/>
          </a:prstGeom>
        </p:spPr>
      </p:pic>
      <p:sp>
        <p:nvSpPr>
          <p:cNvPr id="17" name="Text 12"/>
          <p:cNvSpPr/>
          <p:nvPr/>
        </p:nvSpPr>
        <p:spPr>
          <a:xfrm>
            <a:off x="4892040" y="1783080"/>
            <a:ext cx="1554480" cy="640080"/>
          </a:xfrm>
          <a:prstGeom prst="rect">
            <a:avLst/>
          </a:prstGeom>
          <a:noFill/>
          <a:ln/>
        </p:spPr>
        <p:txBody>
          <a:bodyPr wrap="square" lIns="0" tIns="0" rIns="0" bIns="0" rtlCol="0" anchor="t"/>
          <a:lstStyle/>
          <a:p>
            <a:pPr marL="0" indent="0">
              <a:buNone/>
            </a:pPr>
            <a:r>
              <a:rPr lang="en-US" sz="1300" b="1" dirty="0">
                <a:solidFill>
                  <a:srgbClr val="FFFFFF"/>
                </a:solidFill>
                <a:latin typeface="Calibri" pitchFamily="34" charset="0"/>
                <a:ea typeface="Calibri" pitchFamily="34" charset="-122"/>
                <a:cs typeface="Calibri" pitchFamily="34" charset="-120"/>
              </a:rPr>
              <a:t>Make WIP Visible</a:t>
            </a:r>
            <a:endParaRPr lang="en-US" sz="1300" dirty="0"/>
          </a:p>
        </p:txBody>
      </p:sp>
      <p:sp>
        <p:nvSpPr>
          <p:cNvPr id="18" name="Shape 13"/>
          <p:cNvSpPr/>
          <p:nvPr/>
        </p:nvSpPr>
        <p:spPr>
          <a:xfrm>
            <a:off x="6949440" y="1188720"/>
            <a:ext cx="1828800" cy="1371600"/>
          </a:xfrm>
          <a:prstGeom prst="rect">
            <a:avLst/>
          </a:prstGeom>
          <a:solidFill>
            <a:srgbClr val="132F42"/>
          </a:solidFill>
          <a:ln/>
        </p:spPr>
        <p:txBody>
          <a:bodyPr/>
          <a:lstStyle/>
          <a:p>
            <a:endParaRPr lang="en-US"/>
          </a:p>
        </p:txBody>
      </p:sp>
      <p:sp>
        <p:nvSpPr>
          <p:cNvPr id="19" name="Text 14"/>
          <p:cNvSpPr/>
          <p:nvPr/>
        </p:nvSpPr>
        <p:spPr>
          <a:xfrm>
            <a:off x="7086600" y="1298448"/>
            <a:ext cx="457200" cy="320040"/>
          </a:xfrm>
          <a:prstGeom prst="rect">
            <a:avLst/>
          </a:prstGeom>
          <a:noFill/>
          <a:ln/>
        </p:spPr>
        <p:txBody>
          <a:bodyPr wrap="square" lIns="0" tIns="0" rIns="0" bIns="0" rtlCol="0" anchor="ctr"/>
          <a:lstStyle/>
          <a:p>
            <a:pPr marL="0" indent="0">
              <a:buNone/>
            </a:pPr>
            <a:r>
              <a:rPr lang="en-US" sz="1400" b="1" dirty="0">
                <a:solidFill>
                  <a:srgbClr val="14B8A6"/>
                </a:solidFill>
                <a:latin typeface="Trebuchet MS" pitchFamily="34" charset="0"/>
                <a:ea typeface="Trebuchet MS" pitchFamily="34" charset="-122"/>
                <a:cs typeface="Trebuchet MS" pitchFamily="34" charset="-120"/>
              </a:rPr>
              <a:t>04</a:t>
            </a:r>
            <a:endParaRPr lang="en-US" sz="1400" dirty="0"/>
          </a:p>
        </p:txBody>
      </p:sp>
      <p:sp>
        <p:nvSpPr>
          <p:cNvPr id="20" name="Shape 15"/>
          <p:cNvSpPr/>
          <p:nvPr/>
        </p:nvSpPr>
        <p:spPr>
          <a:xfrm>
            <a:off x="8229600" y="1280160"/>
            <a:ext cx="384048" cy="384048"/>
          </a:xfrm>
          <a:prstGeom prst="ellipse">
            <a:avLst/>
          </a:prstGeom>
          <a:solidFill>
            <a:srgbClr val="1A3F55"/>
          </a:solidFill>
          <a:ln/>
        </p:spPr>
        <p:txBody>
          <a:bodyPr/>
          <a:lstStyle/>
          <a:p>
            <a:endParaRPr lang="en-US"/>
          </a:p>
        </p:txBody>
      </p:sp>
      <p:pic>
        <p:nvPicPr>
          <p:cNvPr id="21" name="Image 3" descr="preencoded.png"/>
          <p:cNvPicPr>
            <a:picLocks noChangeAspect="1"/>
          </p:cNvPicPr>
          <p:nvPr/>
        </p:nvPicPr>
        <p:blipFill>
          <a:blip r:embed="rId6"/>
          <a:stretch>
            <a:fillRect/>
          </a:stretch>
        </p:blipFill>
        <p:spPr>
          <a:xfrm>
            <a:off x="8293608" y="1325880"/>
            <a:ext cx="274320" cy="274320"/>
          </a:xfrm>
          <a:prstGeom prst="rect">
            <a:avLst/>
          </a:prstGeom>
        </p:spPr>
      </p:pic>
      <p:sp>
        <p:nvSpPr>
          <p:cNvPr id="22" name="Text 16"/>
          <p:cNvSpPr/>
          <p:nvPr/>
        </p:nvSpPr>
        <p:spPr>
          <a:xfrm>
            <a:off x="7086600" y="1783080"/>
            <a:ext cx="1554480" cy="640080"/>
          </a:xfrm>
          <a:prstGeom prst="rect">
            <a:avLst/>
          </a:prstGeom>
          <a:noFill/>
          <a:ln/>
        </p:spPr>
        <p:txBody>
          <a:bodyPr wrap="square" lIns="0" tIns="0" rIns="0" bIns="0" rtlCol="0" anchor="t"/>
          <a:lstStyle/>
          <a:p>
            <a:pPr marL="0" indent="0">
              <a:buNone/>
            </a:pPr>
            <a:r>
              <a:rPr lang="en-US" sz="1300" b="1" dirty="0">
                <a:solidFill>
                  <a:srgbClr val="FFFFFF"/>
                </a:solidFill>
                <a:latin typeface="Calibri" pitchFamily="34" charset="0"/>
                <a:ea typeface="Calibri" pitchFamily="34" charset="-122"/>
                <a:cs typeface="Calibri" pitchFamily="34" charset="-120"/>
              </a:rPr>
              <a:t>Assign Ownership</a:t>
            </a:r>
            <a:endParaRPr lang="en-US" sz="1300" dirty="0"/>
          </a:p>
        </p:txBody>
      </p:sp>
      <p:sp>
        <p:nvSpPr>
          <p:cNvPr id="23" name="Shape 17"/>
          <p:cNvSpPr/>
          <p:nvPr/>
        </p:nvSpPr>
        <p:spPr>
          <a:xfrm>
            <a:off x="1463040" y="2926080"/>
            <a:ext cx="1828800" cy="1371600"/>
          </a:xfrm>
          <a:prstGeom prst="rect">
            <a:avLst/>
          </a:prstGeom>
          <a:solidFill>
            <a:srgbClr val="132F42"/>
          </a:solidFill>
          <a:ln/>
        </p:spPr>
        <p:txBody>
          <a:bodyPr/>
          <a:lstStyle/>
          <a:p>
            <a:endParaRPr lang="en-US"/>
          </a:p>
        </p:txBody>
      </p:sp>
      <p:sp>
        <p:nvSpPr>
          <p:cNvPr id="24" name="Text 18"/>
          <p:cNvSpPr/>
          <p:nvPr/>
        </p:nvSpPr>
        <p:spPr>
          <a:xfrm>
            <a:off x="1600200" y="3035808"/>
            <a:ext cx="457200" cy="320040"/>
          </a:xfrm>
          <a:prstGeom prst="rect">
            <a:avLst/>
          </a:prstGeom>
          <a:noFill/>
          <a:ln/>
        </p:spPr>
        <p:txBody>
          <a:bodyPr wrap="square" lIns="0" tIns="0" rIns="0" bIns="0" rtlCol="0" anchor="ctr"/>
          <a:lstStyle/>
          <a:p>
            <a:pPr marL="0" indent="0">
              <a:buNone/>
            </a:pPr>
            <a:r>
              <a:rPr lang="en-US" sz="1400" b="1" dirty="0">
                <a:solidFill>
                  <a:srgbClr val="14B8A6"/>
                </a:solidFill>
                <a:latin typeface="Trebuchet MS" pitchFamily="34" charset="0"/>
                <a:ea typeface="Trebuchet MS" pitchFamily="34" charset="-122"/>
                <a:cs typeface="Trebuchet MS" pitchFamily="34" charset="-120"/>
              </a:rPr>
              <a:t>05</a:t>
            </a:r>
            <a:endParaRPr lang="en-US" sz="1400" dirty="0"/>
          </a:p>
        </p:txBody>
      </p:sp>
      <p:sp>
        <p:nvSpPr>
          <p:cNvPr id="25" name="Shape 19"/>
          <p:cNvSpPr/>
          <p:nvPr/>
        </p:nvSpPr>
        <p:spPr>
          <a:xfrm>
            <a:off x="2743200" y="3017520"/>
            <a:ext cx="384048" cy="384048"/>
          </a:xfrm>
          <a:prstGeom prst="ellipse">
            <a:avLst/>
          </a:prstGeom>
          <a:solidFill>
            <a:srgbClr val="1A3F55"/>
          </a:solidFill>
          <a:ln/>
        </p:spPr>
        <p:txBody>
          <a:bodyPr/>
          <a:lstStyle/>
          <a:p>
            <a:endParaRPr lang="en-US"/>
          </a:p>
        </p:txBody>
      </p:sp>
      <p:pic>
        <p:nvPicPr>
          <p:cNvPr id="26" name="Image 4" descr="preencoded.png"/>
          <p:cNvPicPr>
            <a:picLocks noChangeAspect="1"/>
          </p:cNvPicPr>
          <p:nvPr/>
        </p:nvPicPr>
        <p:blipFill>
          <a:blip r:embed="rId7"/>
          <a:stretch>
            <a:fillRect/>
          </a:stretch>
        </p:blipFill>
        <p:spPr>
          <a:xfrm>
            <a:off x="2807208" y="3063240"/>
            <a:ext cx="274320" cy="274320"/>
          </a:xfrm>
          <a:prstGeom prst="rect">
            <a:avLst/>
          </a:prstGeom>
        </p:spPr>
      </p:pic>
      <p:sp>
        <p:nvSpPr>
          <p:cNvPr id="27" name="Text 20"/>
          <p:cNvSpPr/>
          <p:nvPr/>
        </p:nvSpPr>
        <p:spPr>
          <a:xfrm>
            <a:off x="1600200" y="3520440"/>
            <a:ext cx="1554480" cy="640080"/>
          </a:xfrm>
          <a:prstGeom prst="rect">
            <a:avLst/>
          </a:prstGeom>
          <a:noFill/>
          <a:ln/>
        </p:spPr>
        <p:txBody>
          <a:bodyPr wrap="square" lIns="0" tIns="0" rIns="0" bIns="0" rtlCol="0" anchor="t"/>
          <a:lstStyle/>
          <a:p>
            <a:pPr marL="0" indent="0">
              <a:buNone/>
            </a:pPr>
            <a:r>
              <a:rPr lang="en-US" sz="1300" b="1" dirty="0">
                <a:solidFill>
                  <a:srgbClr val="FFFFFF"/>
                </a:solidFill>
                <a:latin typeface="Calibri" pitchFamily="34" charset="0"/>
                <a:ea typeface="Calibri" pitchFamily="34" charset="-122"/>
                <a:cs typeface="Calibri" pitchFamily="34" charset="-120"/>
              </a:rPr>
              <a:t>Reduce Hidden Work</a:t>
            </a:r>
            <a:endParaRPr lang="en-US" sz="1300" dirty="0"/>
          </a:p>
        </p:txBody>
      </p:sp>
      <p:sp>
        <p:nvSpPr>
          <p:cNvPr id="28" name="Shape 21"/>
          <p:cNvSpPr/>
          <p:nvPr/>
        </p:nvSpPr>
        <p:spPr>
          <a:xfrm>
            <a:off x="3657600" y="2926080"/>
            <a:ext cx="1828800" cy="1371600"/>
          </a:xfrm>
          <a:prstGeom prst="rect">
            <a:avLst/>
          </a:prstGeom>
          <a:solidFill>
            <a:srgbClr val="132F42"/>
          </a:solidFill>
          <a:ln/>
        </p:spPr>
        <p:txBody>
          <a:bodyPr/>
          <a:lstStyle/>
          <a:p>
            <a:endParaRPr lang="en-US"/>
          </a:p>
        </p:txBody>
      </p:sp>
      <p:sp>
        <p:nvSpPr>
          <p:cNvPr id="29" name="Text 22"/>
          <p:cNvSpPr/>
          <p:nvPr/>
        </p:nvSpPr>
        <p:spPr>
          <a:xfrm>
            <a:off x="3794760" y="3035808"/>
            <a:ext cx="457200" cy="320040"/>
          </a:xfrm>
          <a:prstGeom prst="rect">
            <a:avLst/>
          </a:prstGeom>
          <a:noFill/>
          <a:ln/>
        </p:spPr>
        <p:txBody>
          <a:bodyPr wrap="square" lIns="0" tIns="0" rIns="0" bIns="0" rtlCol="0" anchor="ctr"/>
          <a:lstStyle/>
          <a:p>
            <a:pPr marL="0" indent="0">
              <a:buNone/>
            </a:pPr>
            <a:r>
              <a:rPr lang="en-US" sz="1400" b="1" dirty="0">
                <a:solidFill>
                  <a:srgbClr val="14B8A6"/>
                </a:solidFill>
                <a:latin typeface="Trebuchet MS" pitchFamily="34" charset="0"/>
                <a:ea typeface="Trebuchet MS" pitchFamily="34" charset="-122"/>
                <a:cs typeface="Trebuchet MS" pitchFamily="34" charset="-120"/>
              </a:rPr>
              <a:t>06</a:t>
            </a:r>
            <a:endParaRPr lang="en-US" sz="1400" dirty="0"/>
          </a:p>
        </p:txBody>
      </p:sp>
      <p:sp>
        <p:nvSpPr>
          <p:cNvPr id="30" name="Shape 23"/>
          <p:cNvSpPr/>
          <p:nvPr/>
        </p:nvSpPr>
        <p:spPr>
          <a:xfrm>
            <a:off x="4937760" y="3017520"/>
            <a:ext cx="384048" cy="384048"/>
          </a:xfrm>
          <a:prstGeom prst="ellipse">
            <a:avLst/>
          </a:prstGeom>
          <a:solidFill>
            <a:srgbClr val="1A3F55"/>
          </a:solidFill>
          <a:ln/>
        </p:spPr>
        <p:txBody>
          <a:bodyPr/>
          <a:lstStyle/>
          <a:p>
            <a:endParaRPr lang="en-US"/>
          </a:p>
        </p:txBody>
      </p:sp>
      <p:pic>
        <p:nvPicPr>
          <p:cNvPr id="31" name="Image 5" descr="preencoded.png"/>
          <p:cNvPicPr>
            <a:picLocks noChangeAspect="1"/>
          </p:cNvPicPr>
          <p:nvPr/>
        </p:nvPicPr>
        <p:blipFill>
          <a:blip r:embed="rId8"/>
          <a:stretch>
            <a:fillRect/>
          </a:stretch>
        </p:blipFill>
        <p:spPr>
          <a:xfrm>
            <a:off x="5001768" y="3063240"/>
            <a:ext cx="274320" cy="274320"/>
          </a:xfrm>
          <a:prstGeom prst="rect">
            <a:avLst/>
          </a:prstGeom>
        </p:spPr>
      </p:pic>
      <p:sp>
        <p:nvSpPr>
          <p:cNvPr id="32" name="Text 24"/>
          <p:cNvSpPr/>
          <p:nvPr/>
        </p:nvSpPr>
        <p:spPr>
          <a:xfrm>
            <a:off x="3794760" y="3520440"/>
            <a:ext cx="1554480" cy="640080"/>
          </a:xfrm>
          <a:prstGeom prst="rect">
            <a:avLst/>
          </a:prstGeom>
          <a:noFill/>
          <a:ln/>
        </p:spPr>
        <p:txBody>
          <a:bodyPr wrap="square" lIns="0" tIns="0" rIns="0" bIns="0" rtlCol="0" anchor="t"/>
          <a:lstStyle/>
          <a:p>
            <a:pPr marL="0" indent="0">
              <a:buNone/>
            </a:pPr>
            <a:r>
              <a:rPr lang="en-US" sz="1300" b="1" dirty="0">
                <a:solidFill>
                  <a:srgbClr val="FFFFFF"/>
                </a:solidFill>
                <a:latin typeface="Calibri" pitchFamily="34" charset="0"/>
                <a:ea typeface="Calibri" pitchFamily="34" charset="-122"/>
                <a:cs typeface="Calibri" pitchFamily="34" charset="-120"/>
              </a:rPr>
              <a:t>Watch Bottlenecks</a:t>
            </a:r>
            <a:endParaRPr lang="en-US" sz="1300" dirty="0"/>
          </a:p>
        </p:txBody>
      </p:sp>
      <p:sp>
        <p:nvSpPr>
          <p:cNvPr id="33" name="Shape 25"/>
          <p:cNvSpPr/>
          <p:nvPr/>
        </p:nvSpPr>
        <p:spPr>
          <a:xfrm>
            <a:off x="5852160" y="2926080"/>
            <a:ext cx="1828800" cy="1371600"/>
          </a:xfrm>
          <a:prstGeom prst="rect">
            <a:avLst/>
          </a:prstGeom>
          <a:solidFill>
            <a:srgbClr val="132F42"/>
          </a:solidFill>
          <a:ln/>
        </p:spPr>
        <p:txBody>
          <a:bodyPr/>
          <a:lstStyle/>
          <a:p>
            <a:endParaRPr lang="en-US"/>
          </a:p>
        </p:txBody>
      </p:sp>
      <p:sp>
        <p:nvSpPr>
          <p:cNvPr id="34" name="Text 26"/>
          <p:cNvSpPr/>
          <p:nvPr/>
        </p:nvSpPr>
        <p:spPr>
          <a:xfrm>
            <a:off x="5989320" y="3035808"/>
            <a:ext cx="457200" cy="320040"/>
          </a:xfrm>
          <a:prstGeom prst="rect">
            <a:avLst/>
          </a:prstGeom>
          <a:noFill/>
          <a:ln/>
        </p:spPr>
        <p:txBody>
          <a:bodyPr wrap="square" lIns="0" tIns="0" rIns="0" bIns="0" rtlCol="0" anchor="ctr"/>
          <a:lstStyle/>
          <a:p>
            <a:pPr marL="0" indent="0">
              <a:buNone/>
            </a:pPr>
            <a:r>
              <a:rPr lang="en-US" sz="1400" b="1" dirty="0">
                <a:solidFill>
                  <a:srgbClr val="14B8A6"/>
                </a:solidFill>
                <a:latin typeface="Trebuchet MS" pitchFamily="34" charset="0"/>
                <a:ea typeface="Trebuchet MS" pitchFamily="34" charset="-122"/>
                <a:cs typeface="Trebuchet MS" pitchFamily="34" charset="-120"/>
              </a:rPr>
              <a:t>07</a:t>
            </a:r>
            <a:endParaRPr lang="en-US" sz="1400" dirty="0"/>
          </a:p>
        </p:txBody>
      </p:sp>
      <p:sp>
        <p:nvSpPr>
          <p:cNvPr id="35" name="Shape 27"/>
          <p:cNvSpPr/>
          <p:nvPr/>
        </p:nvSpPr>
        <p:spPr>
          <a:xfrm>
            <a:off x="7132320" y="3017520"/>
            <a:ext cx="384048" cy="384048"/>
          </a:xfrm>
          <a:prstGeom prst="ellipse">
            <a:avLst/>
          </a:prstGeom>
          <a:solidFill>
            <a:srgbClr val="1A3F55"/>
          </a:solidFill>
          <a:ln/>
        </p:spPr>
        <p:txBody>
          <a:bodyPr/>
          <a:lstStyle/>
          <a:p>
            <a:endParaRPr lang="en-US"/>
          </a:p>
        </p:txBody>
      </p:sp>
      <p:pic>
        <p:nvPicPr>
          <p:cNvPr id="36" name="Image 6" descr="preencoded.png"/>
          <p:cNvPicPr>
            <a:picLocks noChangeAspect="1"/>
          </p:cNvPicPr>
          <p:nvPr/>
        </p:nvPicPr>
        <p:blipFill>
          <a:blip r:embed="rId9"/>
          <a:stretch>
            <a:fillRect/>
          </a:stretch>
        </p:blipFill>
        <p:spPr>
          <a:xfrm>
            <a:off x="7196328" y="3063240"/>
            <a:ext cx="274320" cy="274320"/>
          </a:xfrm>
          <a:prstGeom prst="rect">
            <a:avLst/>
          </a:prstGeom>
        </p:spPr>
      </p:pic>
      <p:sp>
        <p:nvSpPr>
          <p:cNvPr id="37" name="Text 28"/>
          <p:cNvSpPr/>
          <p:nvPr/>
        </p:nvSpPr>
        <p:spPr>
          <a:xfrm>
            <a:off x="5989320" y="3520440"/>
            <a:ext cx="1554480" cy="640080"/>
          </a:xfrm>
          <a:prstGeom prst="rect">
            <a:avLst/>
          </a:prstGeom>
          <a:noFill/>
          <a:ln/>
        </p:spPr>
        <p:txBody>
          <a:bodyPr wrap="square" lIns="0" tIns="0" rIns="0" bIns="0" rtlCol="0" anchor="t"/>
          <a:lstStyle/>
          <a:p>
            <a:pPr marL="0" indent="0">
              <a:buNone/>
            </a:pPr>
            <a:r>
              <a:rPr lang="en-US" sz="1300" b="1" dirty="0">
                <a:solidFill>
                  <a:srgbClr val="FFFFFF"/>
                </a:solidFill>
                <a:latin typeface="Calibri" pitchFamily="34" charset="0"/>
                <a:ea typeface="Calibri" pitchFamily="34" charset="-122"/>
                <a:cs typeface="Calibri" pitchFamily="34" charset="-120"/>
              </a:rPr>
              <a:t>Optimize Routing</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7955280" y="365760"/>
            <a:ext cx="640080" cy="640080"/>
          </a:xfrm>
          <a:prstGeom prst="ellipse">
            <a:avLst/>
          </a:prstGeom>
          <a:solidFill>
            <a:srgbClr val="E2E8F0"/>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8065008" y="475488"/>
            <a:ext cx="420624" cy="420624"/>
          </a:xfrm>
          <a:prstGeom prst="rect">
            <a:avLst/>
          </a:prstGeom>
        </p:spPr>
      </p:pic>
      <p:sp>
        <p:nvSpPr>
          <p:cNvPr id="4" name="Text 1"/>
          <p:cNvSpPr/>
          <p:nvPr/>
        </p:nvSpPr>
        <p:spPr>
          <a:xfrm>
            <a:off x="640080" y="411480"/>
            <a:ext cx="1828800" cy="365760"/>
          </a:xfrm>
          <a:prstGeom prst="rect">
            <a:avLst/>
          </a:prstGeom>
          <a:noFill/>
          <a:ln/>
        </p:spPr>
        <p:txBody>
          <a:bodyPr wrap="square" lIns="0" tIns="0" rIns="0" bIns="0" rtlCol="0" anchor="ctr"/>
          <a:lstStyle/>
          <a:p>
            <a:pPr marL="0" indent="0">
              <a:buNone/>
            </a:pPr>
            <a:r>
              <a:rPr lang="en-US" sz="1200" b="1" kern="0" spc="300" dirty="0">
                <a:solidFill>
                  <a:srgbClr val="0D9488"/>
                </a:solidFill>
                <a:latin typeface="Calibri" pitchFamily="34" charset="0"/>
                <a:ea typeface="Calibri" pitchFamily="34" charset="-122"/>
                <a:cs typeface="Calibri" pitchFamily="34" charset="-120"/>
              </a:rPr>
              <a:t>STEP 01</a:t>
            </a:r>
            <a:endParaRPr lang="en-US" sz="1200" dirty="0"/>
          </a:p>
        </p:txBody>
      </p:sp>
      <p:sp>
        <p:nvSpPr>
          <p:cNvPr id="5" name="Text 2"/>
          <p:cNvSpPr/>
          <p:nvPr/>
        </p:nvSpPr>
        <p:spPr>
          <a:xfrm>
            <a:off x="640080" y="914400"/>
            <a:ext cx="7132320" cy="594360"/>
          </a:xfrm>
          <a:prstGeom prst="rect">
            <a:avLst/>
          </a:prstGeom>
          <a:noFill/>
          <a:ln/>
        </p:spPr>
        <p:txBody>
          <a:bodyPr wrap="square" lIns="0" tIns="0" rIns="0" bIns="0" rtlCol="0" anchor="ctr"/>
          <a:lstStyle/>
          <a:p>
            <a:pPr marL="0" indent="0">
              <a:buNone/>
            </a:pPr>
            <a:r>
              <a:rPr lang="en-US" sz="3000" b="1" dirty="0">
                <a:solidFill>
                  <a:srgbClr val="0F172A"/>
                </a:solidFill>
                <a:latin typeface="Trebuchet MS" pitchFamily="34" charset="0"/>
                <a:ea typeface="Trebuchet MS" pitchFamily="34" charset="-122"/>
                <a:cs typeface="Trebuchet MS" pitchFamily="34" charset="-120"/>
              </a:rPr>
              <a:t>One Intake System</a:t>
            </a:r>
            <a:endParaRPr lang="en-US" sz="3000" dirty="0"/>
          </a:p>
        </p:txBody>
      </p:sp>
      <p:sp>
        <p:nvSpPr>
          <p:cNvPr id="6" name="Text 3"/>
          <p:cNvSpPr/>
          <p:nvPr/>
        </p:nvSpPr>
        <p:spPr>
          <a:xfrm>
            <a:off x="640080" y="1691640"/>
            <a:ext cx="7315200" cy="1280160"/>
          </a:xfrm>
          <a:prstGeom prst="rect">
            <a:avLst/>
          </a:prstGeom>
          <a:noFill/>
          <a:ln/>
        </p:spPr>
        <p:txBody>
          <a:bodyPr wrap="square" lIns="0" tIns="0" rIns="0" bIns="0" rtlCol="0" anchor="t"/>
          <a:lstStyle/>
          <a:p>
            <a:pPr marL="0" indent="0">
              <a:lnSpc>
                <a:spcPct val="150000"/>
              </a:lnSpc>
              <a:buNone/>
            </a:pPr>
            <a:r>
              <a:rPr lang="en-US" sz="1500" dirty="0">
                <a:solidFill>
                  <a:srgbClr val="334155"/>
                </a:solidFill>
                <a:latin typeface="Calibri" pitchFamily="34" charset="0"/>
                <a:ea typeface="Calibri" pitchFamily="34" charset="-122"/>
                <a:cs typeface="Calibri" pitchFamily="34" charset="-120"/>
              </a:rPr>
              <a:t>Move incoming work into one intake system instead of multiple channels. When every request enters the same front door, nothing arrives through a side channel that nobody tracks.</a:t>
            </a:r>
            <a:endParaRPr lang="en-US" sz="1500" dirty="0"/>
          </a:p>
        </p:txBody>
      </p:sp>
      <p:sp>
        <p:nvSpPr>
          <p:cNvPr id="7" name="Shape 4"/>
          <p:cNvSpPr/>
          <p:nvPr/>
        </p:nvSpPr>
        <p:spPr>
          <a:xfrm>
            <a:off x="640080" y="3200400"/>
            <a:ext cx="7863840" cy="914400"/>
          </a:xfrm>
          <a:prstGeom prst="rect">
            <a:avLst/>
          </a:prstGeom>
          <a:solidFill>
            <a:srgbClr val="E2E8F0"/>
          </a:solidFill>
          <a:ln/>
        </p:spPr>
        <p:txBody>
          <a:bodyPr/>
          <a:lstStyle/>
          <a:p>
            <a:endParaRPr lang="en-US"/>
          </a:p>
        </p:txBody>
      </p:sp>
      <p:sp>
        <p:nvSpPr>
          <p:cNvPr id="8" name="Text 5"/>
          <p:cNvSpPr/>
          <p:nvPr/>
        </p:nvSpPr>
        <p:spPr>
          <a:xfrm>
            <a:off x="914400" y="3200400"/>
            <a:ext cx="7315200" cy="914400"/>
          </a:xfrm>
          <a:prstGeom prst="rect">
            <a:avLst/>
          </a:prstGeom>
          <a:noFill/>
          <a:ln/>
        </p:spPr>
        <p:txBody>
          <a:bodyPr wrap="square" lIns="0" tIns="0" rIns="0" bIns="0" rtlCol="0" anchor="ctr"/>
          <a:lstStyle/>
          <a:p>
            <a:pPr marL="0" indent="0">
              <a:buNone/>
            </a:pPr>
            <a:r>
              <a:rPr lang="en-US" sz="1400" i="1" dirty="0">
                <a:solidFill>
                  <a:srgbClr val="0F172A"/>
                </a:solidFill>
                <a:latin typeface="Calibri" pitchFamily="34" charset="0"/>
                <a:ea typeface="Calibri" pitchFamily="34" charset="-122"/>
                <a:cs typeface="Calibri" pitchFamily="34" charset="-120"/>
              </a:rPr>
              <a:t>If demand isn't visible, capacity conversations are based on memory, not data.</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7955280" y="365760"/>
            <a:ext cx="640080" cy="640080"/>
          </a:xfrm>
          <a:prstGeom prst="ellipse">
            <a:avLst/>
          </a:prstGeom>
          <a:solidFill>
            <a:srgbClr val="E2E8F0"/>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8065008" y="475488"/>
            <a:ext cx="420624" cy="420624"/>
          </a:xfrm>
          <a:prstGeom prst="rect">
            <a:avLst/>
          </a:prstGeom>
        </p:spPr>
      </p:pic>
      <p:sp>
        <p:nvSpPr>
          <p:cNvPr id="4" name="Text 1"/>
          <p:cNvSpPr/>
          <p:nvPr/>
        </p:nvSpPr>
        <p:spPr>
          <a:xfrm>
            <a:off x="640080" y="411480"/>
            <a:ext cx="1828800" cy="365760"/>
          </a:xfrm>
          <a:prstGeom prst="rect">
            <a:avLst/>
          </a:prstGeom>
          <a:noFill/>
          <a:ln/>
        </p:spPr>
        <p:txBody>
          <a:bodyPr wrap="square" lIns="0" tIns="0" rIns="0" bIns="0" rtlCol="0" anchor="ctr"/>
          <a:lstStyle/>
          <a:p>
            <a:pPr marL="0" indent="0">
              <a:buNone/>
            </a:pPr>
            <a:r>
              <a:rPr lang="en-US" sz="1200" b="1" kern="0" spc="300" dirty="0">
                <a:solidFill>
                  <a:srgbClr val="0D9488"/>
                </a:solidFill>
                <a:latin typeface="Calibri" pitchFamily="34" charset="0"/>
                <a:ea typeface="Calibri" pitchFamily="34" charset="-122"/>
                <a:cs typeface="Calibri" pitchFamily="34" charset="-120"/>
              </a:rPr>
              <a:t>STEP 02</a:t>
            </a:r>
            <a:endParaRPr lang="en-US" sz="1200" dirty="0"/>
          </a:p>
        </p:txBody>
      </p:sp>
      <p:sp>
        <p:nvSpPr>
          <p:cNvPr id="5" name="Text 2"/>
          <p:cNvSpPr/>
          <p:nvPr/>
        </p:nvSpPr>
        <p:spPr>
          <a:xfrm>
            <a:off x="640080" y="914400"/>
            <a:ext cx="7132320" cy="594360"/>
          </a:xfrm>
          <a:prstGeom prst="rect">
            <a:avLst/>
          </a:prstGeom>
          <a:noFill/>
          <a:ln/>
        </p:spPr>
        <p:txBody>
          <a:bodyPr wrap="square" lIns="0" tIns="0" rIns="0" bIns="0" rtlCol="0" anchor="ctr"/>
          <a:lstStyle/>
          <a:p>
            <a:pPr marL="0" indent="0">
              <a:buNone/>
            </a:pPr>
            <a:r>
              <a:rPr lang="en-US" sz="3000" b="1" dirty="0">
                <a:solidFill>
                  <a:srgbClr val="0F172A"/>
                </a:solidFill>
                <a:latin typeface="Trebuchet MS" pitchFamily="34" charset="0"/>
                <a:ea typeface="Trebuchet MS" pitchFamily="34" charset="-122"/>
                <a:cs typeface="Trebuchet MS" pitchFamily="34" charset="-120"/>
              </a:rPr>
              <a:t>Standardize Request Types</a:t>
            </a:r>
            <a:endParaRPr lang="en-US" sz="3000" dirty="0"/>
          </a:p>
        </p:txBody>
      </p:sp>
      <p:sp>
        <p:nvSpPr>
          <p:cNvPr id="6" name="Text 3"/>
          <p:cNvSpPr/>
          <p:nvPr/>
        </p:nvSpPr>
        <p:spPr>
          <a:xfrm>
            <a:off x="640080" y="1691640"/>
            <a:ext cx="7315200" cy="1280160"/>
          </a:xfrm>
          <a:prstGeom prst="rect">
            <a:avLst/>
          </a:prstGeom>
          <a:noFill/>
          <a:ln/>
        </p:spPr>
        <p:txBody>
          <a:bodyPr wrap="square" lIns="0" tIns="0" rIns="0" bIns="0" rtlCol="0" anchor="t"/>
          <a:lstStyle/>
          <a:p>
            <a:pPr marL="0" indent="0">
              <a:lnSpc>
                <a:spcPct val="150000"/>
              </a:lnSpc>
              <a:buNone/>
            </a:pPr>
            <a:r>
              <a:rPr lang="en-US" sz="1500" dirty="0">
                <a:solidFill>
                  <a:srgbClr val="334155"/>
                </a:solidFill>
                <a:latin typeface="Calibri" pitchFamily="34" charset="0"/>
                <a:ea typeface="Calibri" pitchFamily="34" charset="-122"/>
                <a:cs typeface="Calibri" pitchFamily="34" charset="-120"/>
              </a:rPr>
              <a:t>Standardize request types so demand can be grouped and compared. Categorizing work by type lets leaders see patterns: which types consume the most time, which spike seasonally, and which are growing.</a:t>
            </a:r>
            <a:endParaRPr lang="en-US" sz="1500" dirty="0"/>
          </a:p>
        </p:txBody>
      </p:sp>
      <p:sp>
        <p:nvSpPr>
          <p:cNvPr id="7" name="Shape 4"/>
          <p:cNvSpPr/>
          <p:nvPr/>
        </p:nvSpPr>
        <p:spPr>
          <a:xfrm>
            <a:off x="640080" y="3200400"/>
            <a:ext cx="7863840" cy="914400"/>
          </a:xfrm>
          <a:prstGeom prst="rect">
            <a:avLst/>
          </a:prstGeom>
          <a:solidFill>
            <a:srgbClr val="E2E8F0"/>
          </a:solidFill>
          <a:ln/>
        </p:spPr>
        <p:txBody>
          <a:bodyPr/>
          <a:lstStyle/>
          <a:p>
            <a:endParaRPr lang="en-US"/>
          </a:p>
        </p:txBody>
      </p:sp>
      <p:sp>
        <p:nvSpPr>
          <p:cNvPr id="8" name="Text 5"/>
          <p:cNvSpPr/>
          <p:nvPr/>
        </p:nvSpPr>
        <p:spPr>
          <a:xfrm>
            <a:off x="914400" y="3200400"/>
            <a:ext cx="7315200" cy="914400"/>
          </a:xfrm>
          <a:prstGeom prst="rect">
            <a:avLst/>
          </a:prstGeom>
          <a:noFill/>
          <a:ln/>
        </p:spPr>
        <p:txBody>
          <a:bodyPr wrap="square" lIns="0" tIns="0" rIns="0" bIns="0" rtlCol="0" anchor="ctr"/>
          <a:lstStyle/>
          <a:p>
            <a:pPr marL="0" indent="0">
              <a:buNone/>
            </a:pPr>
            <a:r>
              <a:rPr lang="en-US" sz="1400" i="1" dirty="0">
                <a:solidFill>
                  <a:srgbClr val="0F172A"/>
                </a:solidFill>
                <a:latin typeface="Calibri" pitchFamily="34" charset="0"/>
                <a:ea typeface="Calibri" pitchFamily="34" charset="-122"/>
                <a:cs typeface="Calibri" pitchFamily="34" charset="-120"/>
              </a:rPr>
              <a:t>You can't compare workload across teams if every team labels work differently.</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B1D2C"/>
        </a:solidFill>
        <a:effectLst/>
      </p:bgPr>
    </p:bg>
    <p:spTree>
      <p:nvGrpSpPr>
        <p:cNvPr id="1" name=""/>
        <p:cNvGrpSpPr/>
        <p:nvPr/>
      </p:nvGrpSpPr>
      <p:grpSpPr>
        <a:xfrm>
          <a:off x="0" y="0"/>
          <a:ext cx="0" cy="0"/>
          <a:chOff x="0" y="0"/>
          <a:chExt cx="0" cy="0"/>
        </a:xfrm>
      </p:grpSpPr>
      <p:sp>
        <p:nvSpPr>
          <p:cNvPr id="2" name="Shape 0"/>
          <p:cNvSpPr/>
          <p:nvPr/>
        </p:nvSpPr>
        <p:spPr>
          <a:xfrm>
            <a:off x="7955280" y="365760"/>
            <a:ext cx="640080" cy="640080"/>
          </a:xfrm>
          <a:prstGeom prst="ellipse">
            <a:avLst/>
          </a:prstGeom>
          <a:solidFill>
            <a:srgbClr val="1A3F55"/>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8065008" y="475488"/>
            <a:ext cx="420624" cy="420624"/>
          </a:xfrm>
          <a:prstGeom prst="rect">
            <a:avLst/>
          </a:prstGeom>
        </p:spPr>
      </p:pic>
      <p:sp>
        <p:nvSpPr>
          <p:cNvPr id="4" name="Text 1"/>
          <p:cNvSpPr/>
          <p:nvPr/>
        </p:nvSpPr>
        <p:spPr>
          <a:xfrm>
            <a:off x="640080" y="411480"/>
            <a:ext cx="1828800" cy="365760"/>
          </a:xfrm>
          <a:prstGeom prst="rect">
            <a:avLst/>
          </a:prstGeom>
          <a:noFill/>
          <a:ln/>
        </p:spPr>
        <p:txBody>
          <a:bodyPr wrap="square" lIns="0" tIns="0" rIns="0" bIns="0" rtlCol="0" anchor="ctr"/>
          <a:lstStyle/>
          <a:p>
            <a:pPr marL="0" indent="0">
              <a:buNone/>
            </a:pPr>
            <a:r>
              <a:rPr lang="en-US" sz="1200" b="1" kern="0" spc="300" dirty="0">
                <a:solidFill>
                  <a:srgbClr val="0D9488"/>
                </a:solidFill>
                <a:latin typeface="Calibri" pitchFamily="34" charset="0"/>
                <a:ea typeface="Calibri" pitchFamily="34" charset="-122"/>
                <a:cs typeface="Calibri" pitchFamily="34" charset="-120"/>
              </a:rPr>
              <a:t>STEP 03</a:t>
            </a:r>
            <a:endParaRPr lang="en-US" sz="1200" dirty="0"/>
          </a:p>
        </p:txBody>
      </p:sp>
      <p:sp>
        <p:nvSpPr>
          <p:cNvPr id="5" name="Text 2"/>
          <p:cNvSpPr/>
          <p:nvPr/>
        </p:nvSpPr>
        <p:spPr>
          <a:xfrm>
            <a:off x="640080" y="914400"/>
            <a:ext cx="7132320" cy="594360"/>
          </a:xfrm>
          <a:prstGeom prst="rect">
            <a:avLst/>
          </a:prstGeom>
          <a:noFill/>
          <a:ln/>
        </p:spPr>
        <p:txBody>
          <a:bodyPr wrap="square" lIns="0" tIns="0" rIns="0" bIns="0" rtlCol="0" anchor="ctr"/>
          <a:lstStyle/>
          <a:p>
            <a:pPr marL="0" indent="0">
              <a:buNone/>
            </a:pPr>
            <a:r>
              <a:rPr lang="en-US" sz="3000" b="1" dirty="0">
                <a:solidFill>
                  <a:srgbClr val="FFFFFF"/>
                </a:solidFill>
                <a:latin typeface="Trebuchet MS" pitchFamily="34" charset="0"/>
                <a:ea typeface="Trebuchet MS" pitchFamily="34" charset="-122"/>
                <a:cs typeface="Trebuchet MS" pitchFamily="34" charset="-120"/>
              </a:rPr>
              <a:t>Make Work in Progress Visible</a:t>
            </a:r>
            <a:endParaRPr lang="en-US" sz="3000" dirty="0"/>
          </a:p>
        </p:txBody>
      </p:sp>
      <p:sp>
        <p:nvSpPr>
          <p:cNvPr id="6" name="Text 3"/>
          <p:cNvSpPr/>
          <p:nvPr/>
        </p:nvSpPr>
        <p:spPr>
          <a:xfrm>
            <a:off x="640080" y="1691640"/>
            <a:ext cx="7315200" cy="1280160"/>
          </a:xfrm>
          <a:prstGeom prst="rect">
            <a:avLst/>
          </a:prstGeom>
          <a:noFill/>
          <a:ln/>
        </p:spPr>
        <p:txBody>
          <a:bodyPr wrap="square" lIns="0" tIns="0" rIns="0" bIns="0" rtlCol="0" anchor="t"/>
          <a:lstStyle/>
          <a:p>
            <a:pPr marL="0" indent="0">
              <a:lnSpc>
                <a:spcPct val="150000"/>
              </a:lnSpc>
              <a:buNone/>
            </a:pPr>
            <a:r>
              <a:rPr lang="en-US" sz="1500" dirty="0">
                <a:solidFill>
                  <a:srgbClr val="CBD5E1"/>
                </a:solidFill>
                <a:latin typeface="Calibri" pitchFamily="34" charset="0"/>
                <a:ea typeface="Calibri" pitchFamily="34" charset="-122"/>
                <a:cs typeface="Calibri" pitchFamily="34" charset="-120"/>
              </a:rPr>
              <a:t>Make work in progress visible by team and workflow stage. A shared board showing what each team is working on and where each item sits in the process, replaces anecdote with evidence.</a:t>
            </a:r>
            <a:endParaRPr lang="en-US" sz="1500" dirty="0"/>
          </a:p>
        </p:txBody>
      </p:sp>
      <p:sp>
        <p:nvSpPr>
          <p:cNvPr id="7" name="Shape 4"/>
          <p:cNvSpPr/>
          <p:nvPr/>
        </p:nvSpPr>
        <p:spPr>
          <a:xfrm>
            <a:off x="640080" y="3200400"/>
            <a:ext cx="7863840" cy="914400"/>
          </a:xfrm>
          <a:prstGeom prst="rect">
            <a:avLst/>
          </a:prstGeom>
          <a:solidFill>
            <a:srgbClr val="0D3B52"/>
          </a:solidFill>
          <a:ln/>
        </p:spPr>
        <p:txBody>
          <a:bodyPr/>
          <a:lstStyle/>
          <a:p>
            <a:endParaRPr lang="en-US"/>
          </a:p>
        </p:txBody>
      </p:sp>
      <p:sp>
        <p:nvSpPr>
          <p:cNvPr id="8" name="Text 5"/>
          <p:cNvSpPr/>
          <p:nvPr/>
        </p:nvSpPr>
        <p:spPr>
          <a:xfrm>
            <a:off x="914400" y="3200400"/>
            <a:ext cx="7315200" cy="914400"/>
          </a:xfrm>
          <a:prstGeom prst="rect">
            <a:avLst/>
          </a:prstGeom>
          <a:noFill/>
          <a:ln/>
        </p:spPr>
        <p:txBody>
          <a:bodyPr wrap="square" lIns="0" tIns="0" rIns="0" bIns="0" rtlCol="0" anchor="ctr"/>
          <a:lstStyle/>
          <a:p>
            <a:pPr marL="0" indent="0">
              <a:buNone/>
            </a:pPr>
            <a:r>
              <a:rPr lang="en-US" sz="1400" i="1" dirty="0">
                <a:solidFill>
                  <a:srgbClr val="FFFFFF"/>
                </a:solidFill>
                <a:latin typeface="Calibri" pitchFamily="34" charset="0"/>
                <a:ea typeface="Calibri" pitchFamily="34" charset="-122"/>
                <a:cs typeface="Calibri" pitchFamily="34" charset="-120"/>
              </a:rPr>
              <a:t>Visibility replaces the question 'how busy are you?' with actual data.</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B1D2C"/>
        </a:solidFill>
        <a:effectLst/>
      </p:bgPr>
    </p:bg>
    <p:spTree>
      <p:nvGrpSpPr>
        <p:cNvPr id="1" name=""/>
        <p:cNvGrpSpPr/>
        <p:nvPr/>
      </p:nvGrpSpPr>
      <p:grpSpPr>
        <a:xfrm>
          <a:off x="0" y="0"/>
          <a:ext cx="0" cy="0"/>
          <a:chOff x="0" y="0"/>
          <a:chExt cx="0" cy="0"/>
        </a:xfrm>
      </p:grpSpPr>
      <p:sp>
        <p:nvSpPr>
          <p:cNvPr id="2" name="Shape 0"/>
          <p:cNvSpPr/>
          <p:nvPr/>
        </p:nvSpPr>
        <p:spPr>
          <a:xfrm>
            <a:off x="7955280" y="365760"/>
            <a:ext cx="640080" cy="640080"/>
          </a:xfrm>
          <a:prstGeom prst="ellipse">
            <a:avLst/>
          </a:prstGeom>
          <a:solidFill>
            <a:srgbClr val="1A3F55"/>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8065008" y="475488"/>
            <a:ext cx="420624" cy="420624"/>
          </a:xfrm>
          <a:prstGeom prst="rect">
            <a:avLst/>
          </a:prstGeom>
        </p:spPr>
      </p:pic>
      <p:sp>
        <p:nvSpPr>
          <p:cNvPr id="4" name="Text 1"/>
          <p:cNvSpPr/>
          <p:nvPr/>
        </p:nvSpPr>
        <p:spPr>
          <a:xfrm>
            <a:off x="640080" y="411480"/>
            <a:ext cx="1828800" cy="365760"/>
          </a:xfrm>
          <a:prstGeom prst="rect">
            <a:avLst/>
          </a:prstGeom>
          <a:noFill/>
          <a:ln/>
        </p:spPr>
        <p:txBody>
          <a:bodyPr wrap="square" lIns="0" tIns="0" rIns="0" bIns="0" rtlCol="0" anchor="ctr"/>
          <a:lstStyle/>
          <a:p>
            <a:pPr marL="0" indent="0">
              <a:buNone/>
            </a:pPr>
            <a:r>
              <a:rPr lang="en-US" sz="1200" b="1" kern="0" spc="300" dirty="0">
                <a:solidFill>
                  <a:srgbClr val="0D9488"/>
                </a:solidFill>
                <a:latin typeface="Calibri" pitchFamily="34" charset="0"/>
                <a:ea typeface="Calibri" pitchFamily="34" charset="-122"/>
                <a:cs typeface="Calibri" pitchFamily="34" charset="-120"/>
              </a:rPr>
              <a:t>STEP 04</a:t>
            </a:r>
            <a:endParaRPr lang="en-US" sz="1200" dirty="0"/>
          </a:p>
        </p:txBody>
      </p:sp>
      <p:sp>
        <p:nvSpPr>
          <p:cNvPr id="5" name="Text 2"/>
          <p:cNvSpPr/>
          <p:nvPr/>
        </p:nvSpPr>
        <p:spPr>
          <a:xfrm>
            <a:off x="640080" y="914400"/>
            <a:ext cx="7132320" cy="594360"/>
          </a:xfrm>
          <a:prstGeom prst="rect">
            <a:avLst/>
          </a:prstGeom>
          <a:noFill/>
          <a:ln/>
        </p:spPr>
        <p:txBody>
          <a:bodyPr wrap="square" lIns="0" tIns="0" rIns="0" bIns="0" rtlCol="0" anchor="ctr"/>
          <a:lstStyle/>
          <a:p>
            <a:pPr marL="0" indent="0">
              <a:buNone/>
            </a:pPr>
            <a:r>
              <a:rPr lang="en-US" sz="3000" b="1" dirty="0">
                <a:solidFill>
                  <a:srgbClr val="FFFFFF"/>
                </a:solidFill>
                <a:latin typeface="Trebuchet MS" pitchFamily="34" charset="0"/>
                <a:ea typeface="Trebuchet MS" pitchFamily="34" charset="-122"/>
                <a:cs typeface="Trebuchet MS" pitchFamily="34" charset="-120"/>
              </a:rPr>
              <a:t>Assign Clear Ownership</a:t>
            </a:r>
            <a:endParaRPr lang="en-US" sz="3000" dirty="0"/>
          </a:p>
        </p:txBody>
      </p:sp>
      <p:sp>
        <p:nvSpPr>
          <p:cNvPr id="6" name="Text 3"/>
          <p:cNvSpPr/>
          <p:nvPr/>
        </p:nvSpPr>
        <p:spPr>
          <a:xfrm>
            <a:off x="640080" y="1691640"/>
            <a:ext cx="7315200" cy="1280160"/>
          </a:xfrm>
          <a:prstGeom prst="rect">
            <a:avLst/>
          </a:prstGeom>
          <a:noFill/>
          <a:ln/>
        </p:spPr>
        <p:txBody>
          <a:bodyPr wrap="square" lIns="0" tIns="0" rIns="0" bIns="0" rtlCol="0" anchor="t"/>
          <a:lstStyle/>
          <a:p>
            <a:pPr marL="0" indent="0">
              <a:lnSpc>
                <a:spcPct val="150000"/>
              </a:lnSpc>
              <a:buNone/>
            </a:pPr>
            <a:r>
              <a:rPr lang="en-US" sz="1500" dirty="0">
                <a:solidFill>
                  <a:srgbClr val="CBD5E1"/>
                </a:solidFill>
                <a:latin typeface="Calibri" pitchFamily="34" charset="0"/>
                <a:ea typeface="Calibri" pitchFamily="34" charset="-122"/>
                <a:cs typeface="Calibri" pitchFamily="34" charset="-120"/>
              </a:rPr>
              <a:t>Assign ownership clearly so teams can see what they are working on. When every item has a named owner and a team assignment, accountability becomes visible rather than assumed.</a:t>
            </a:r>
            <a:endParaRPr lang="en-US" sz="1500" dirty="0"/>
          </a:p>
        </p:txBody>
      </p:sp>
      <p:sp>
        <p:nvSpPr>
          <p:cNvPr id="7" name="Shape 4"/>
          <p:cNvSpPr/>
          <p:nvPr/>
        </p:nvSpPr>
        <p:spPr>
          <a:xfrm>
            <a:off x="640080" y="3200400"/>
            <a:ext cx="7863840" cy="914400"/>
          </a:xfrm>
          <a:prstGeom prst="rect">
            <a:avLst/>
          </a:prstGeom>
          <a:solidFill>
            <a:srgbClr val="0D3B52"/>
          </a:solidFill>
          <a:ln/>
        </p:spPr>
        <p:txBody>
          <a:bodyPr/>
          <a:lstStyle/>
          <a:p>
            <a:endParaRPr lang="en-US"/>
          </a:p>
        </p:txBody>
      </p:sp>
      <p:sp>
        <p:nvSpPr>
          <p:cNvPr id="8" name="Text 5"/>
          <p:cNvSpPr/>
          <p:nvPr/>
        </p:nvSpPr>
        <p:spPr>
          <a:xfrm>
            <a:off x="914400" y="3200400"/>
            <a:ext cx="7315200" cy="914400"/>
          </a:xfrm>
          <a:prstGeom prst="rect">
            <a:avLst/>
          </a:prstGeom>
          <a:noFill/>
          <a:ln/>
        </p:spPr>
        <p:txBody>
          <a:bodyPr wrap="square" lIns="0" tIns="0" rIns="0" bIns="0" rtlCol="0" anchor="ctr"/>
          <a:lstStyle/>
          <a:p>
            <a:pPr marL="0" indent="0">
              <a:buNone/>
            </a:pPr>
            <a:r>
              <a:rPr lang="en-US" sz="1400" i="1" dirty="0">
                <a:solidFill>
                  <a:srgbClr val="FFFFFF"/>
                </a:solidFill>
                <a:latin typeface="Calibri" pitchFamily="34" charset="0"/>
                <a:ea typeface="Calibri" pitchFamily="34" charset="-122"/>
                <a:cs typeface="Calibri" pitchFamily="34" charset="-120"/>
              </a:rPr>
              <a:t>Unowned work is invisible work — and it always lands on someone eventually.</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TotalTime>
  <Words>659</Words>
  <Application>Microsoft Office PowerPoint</Application>
  <PresentationFormat>On-screen Show (16:9)</PresentationFormat>
  <Paragraphs>96</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Jereme Peabody</dc:creator>
  <cp:lastModifiedBy>Jereme Peabody</cp:lastModifiedBy>
  <cp:revision>1</cp:revision>
  <dcterms:created xsi:type="dcterms:W3CDTF">2026-04-28T16:20:10Z</dcterms:created>
  <dcterms:modified xsi:type="dcterms:W3CDTF">2026-04-28T16:50:38Z</dcterms:modified>
</cp:coreProperties>
</file>